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9"/>
  </p:sldMasterIdLst>
  <p:notesMasterIdLst>
    <p:notesMasterId r:id="rId43"/>
  </p:notesMasterIdLst>
  <p:handoutMasterIdLst>
    <p:handoutMasterId r:id="rId44"/>
  </p:handoutMasterIdLst>
  <p:sldIdLst>
    <p:sldId id="256" r:id="rId10"/>
    <p:sldId id="306" r:id="rId11"/>
    <p:sldId id="983" r:id="rId12"/>
    <p:sldId id="988" r:id="rId13"/>
    <p:sldId id="268" r:id="rId14"/>
    <p:sldId id="262" r:id="rId15"/>
    <p:sldId id="994" r:id="rId16"/>
    <p:sldId id="259" r:id="rId17"/>
    <p:sldId id="257" r:id="rId18"/>
    <p:sldId id="995" r:id="rId19"/>
    <p:sldId id="258" r:id="rId20"/>
    <p:sldId id="270" r:id="rId21"/>
    <p:sldId id="996" r:id="rId22"/>
    <p:sldId id="271" r:id="rId23"/>
    <p:sldId id="991" r:id="rId24"/>
    <p:sldId id="305" r:id="rId25"/>
    <p:sldId id="985" r:id="rId26"/>
    <p:sldId id="308" r:id="rId27"/>
    <p:sldId id="986" r:id="rId28"/>
    <p:sldId id="992" r:id="rId29"/>
    <p:sldId id="993" r:id="rId30"/>
    <p:sldId id="984" r:id="rId31"/>
    <p:sldId id="315" r:id="rId32"/>
    <p:sldId id="987" r:id="rId33"/>
    <p:sldId id="316" r:id="rId34"/>
    <p:sldId id="989" r:id="rId35"/>
    <p:sldId id="317" r:id="rId36"/>
    <p:sldId id="312" r:id="rId37"/>
    <p:sldId id="313" r:id="rId38"/>
    <p:sldId id="302" r:id="rId39"/>
    <p:sldId id="318" r:id="rId40"/>
    <p:sldId id="997" r:id="rId41"/>
    <p:sldId id="990" r:id="rId42"/>
  </p:sldIdLst>
  <p:sldSz cx="12192000" cy="6858000"/>
  <p:notesSz cx="6858000" cy="9144000"/>
  <p:embeddedFontLst>
    <p:embeddedFont>
      <p:font typeface="AA Zuehlke" panose="02000503060000020004" pitchFamily="2" charset="0"/>
      <p:regular r:id="rId45"/>
      <p:italic r:id="rId46"/>
    </p:embeddedFont>
    <p:embeddedFont>
      <p:font typeface="AA Zuehlke Medium" panose="02000603060000020004" pitchFamily="2" charset="0"/>
      <p:regular r:id="rId47"/>
      <p: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15"/>
    <a:srgbClr val="001848"/>
    <a:srgbClr val="000714"/>
    <a:srgbClr val="EDDD11"/>
    <a:srgbClr val="F2F2F2"/>
    <a:srgbClr val="CCFF00"/>
    <a:srgbClr val="00CC66"/>
    <a:srgbClr val="0099CC"/>
    <a:srgbClr val="000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FB837D-C827-4EFA-A057-4D05807E0F7C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45" autoAdjust="0"/>
  </p:normalViewPr>
  <p:slideViewPr>
    <p:cSldViewPr showGuides="1">
      <p:cViewPr varScale="1">
        <p:scale>
          <a:sx n="88" d="100"/>
          <a:sy n="88" d="100"/>
        </p:scale>
        <p:origin x="45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55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font" Target="fonts/font1.fntdata"/><Relationship Id="rId53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FAB84-E586-483E-9A64-23EDBC95F3C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9AB0FA-D726-48AB-9A94-DB9754B544F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Confidentiality</a:t>
          </a:r>
          <a:endParaRPr lang="sr-Latn-RS" dirty="0"/>
        </a:p>
        <a:p>
          <a:r>
            <a:rPr lang="sr-Latn-RS" dirty="0"/>
            <a:t>(Poverljivost)</a:t>
          </a:r>
          <a:endParaRPr lang="en-GB" dirty="0"/>
        </a:p>
      </dgm:t>
    </dgm:pt>
    <dgm:pt modelId="{68930B2D-7FE8-4D2E-9A2A-765D3601676B}" type="parTrans" cxnId="{08C32DE1-E8F5-49F6-A60D-B314D8553381}">
      <dgm:prSet/>
      <dgm:spPr/>
      <dgm:t>
        <a:bodyPr/>
        <a:lstStyle/>
        <a:p>
          <a:endParaRPr lang="en-GB"/>
        </a:p>
      </dgm:t>
    </dgm:pt>
    <dgm:pt modelId="{98A4474D-85A1-4E5E-9A47-D437DA0B11D9}" type="sibTrans" cxnId="{08C32DE1-E8F5-49F6-A60D-B314D8553381}">
      <dgm:prSet/>
      <dgm:spPr/>
      <dgm:t>
        <a:bodyPr/>
        <a:lstStyle/>
        <a:p>
          <a:endParaRPr lang="en-GB"/>
        </a:p>
      </dgm:t>
    </dgm:pt>
    <dgm:pt modelId="{D390A155-A2A7-45F6-B6BB-0FBD85641D38}">
      <dgm:prSet phldrT="[Text]"/>
      <dgm:spPr/>
      <dgm:t>
        <a:bodyPr/>
        <a:lstStyle/>
        <a:p>
          <a:r>
            <a:rPr lang="en-GB"/>
            <a:t>Availability</a:t>
          </a:r>
          <a:endParaRPr lang="sr-Latn-RS"/>
        </a:p>
        <a:p>
          <a:r>
            <a:rPr lang="sr-Latn-RS"/>
            <a:t>(Dostupnost)</a:t>
          </a:r>
          <a:endParaRPr lang="en-GB"/>
        </a:p>
      </dgm:t>
    </dgm:pt>
    <dgm:pt modelId="{5D430F82-4675-438A-B67D-0AB9DC9ECEE1}" type="parTrans" cxnId="{2A8F4D53-CC6C-4CB9-8799-2E6DFEAF37E1}">
      <dgm:prSet/>
      <dgm:spPr/>
      <dgm:t>
        <a:bodyPr/>
        <a:lstStyle/>
        <a:p>
          <a:endParaRPr lang="en-GB"/>
        </a:p>
      </dgm:t>
    </dgm:pt>
    <dgm:pt modelId="{2AB86FB6-439C-42A9-89EC-A58ED4722840}" type="sibTrans" cxnId="{2A8F4D53-CC6C-4CB9-8799-2E6DFEAF37E1}">
      <dgm:prSet/>
      <dgm:spPr/>
      <dgm:t>
        <a:bodyPr/>
        <a:lstStyle/>
        <a:p>
          <a:endParaRPr lang="en-GB"/>
        </a:p>
      </dgm:t>
    </dgm:pt>
    <dgm:pt modelId="{39F0F822-299A-4555-9F6D-657EA600834C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Integrity</a:t>
          </a:r>
          <a:endParaRPr lang="sr-Latn-RS" dirty="0"/>
        </a:p>
        <a:p>
          <a:r>
            <a:rPr lang="sr-Latn-RS" dirty="0"/>
            <a:t>(Integritet)</a:t>
          </a:r>
          <a:endParaRPr lang="en-GB" dirty="0"/>
        </a:p>
      </dgm:t>
    </dgm:pt>
    <dgm:pt modelId="{951ADD70-3AE8-4A81-8633-5948B9C1BAA1}" type="sibTrans" cxnId="{FB2E0846-375E-4A25-9896-ADB140FA2A7F}">
      <dgm:prSet/>
      <dgm:spPr/>
      <dgm:t>
        <a:bodyPr/>
        <a:lstStyle/>
        <a:p>
          <a:endParaRPr lang="en-GB"/>
        </a:p>
      </dgm:t>
    </dgm:pt>
    <dgm:pt modelId="{11917E33-6A70-44D0-8D1E-E88D4F162FF7}" type="parTrans" cxnId="{FB2E0846-375E-4A25-9896-ADB140FA2A7F}">
      <dgm:prSet/>
      <dgm:spPr/>
      <dgm:t>
        <a:bodyPr/>
        <a:lstStyle/>
        <a:p>
          <a:endParaRPr lang="en-GB"/>
        </a:p>
      </dgm:t>
    </dgm:pt>
    <dgm:pt modelId="{81EA6325-8C56-4D35-A336-5B81378D68FB}" type="pres">
      <dgm:prSet presAssocID="{A4EFAB84-E586-483E-9A64-23EDBC95F3C5}" presName="Name0" presStyleCnt="0">
        <dgm:presLayoutVars>
          <dgm:dir/>
          <dgm:resizeHandles val="exact"/>
        </dgm:presLayoutVars>
      </dgm:prSet>
      <dgm:spPr/>
    </dgm:pt>
    <dgm:pt modelId="{157D68C3-C836-441F-94F2-EF996B02DA0A}" type="pres">
      <dgm:prSet presAssocID="{5E9AB0FA-D726-48AB-9A94-DB9754B544FA}" presName="node" presStyleLbl="node1" presStyleIdx="0" presStyleCnt="3">
        <dgm:presLayoutVars>
          <dgm:bulletEnabled val="1"/>
        </dgm:presLayoutVars>
      </dgm:prSet>
      <dgm:spPr/>
    </dgm:pt>
    <dgm:pt modelId="{203A6C85-A5AC-4980-AF25-5CAFB3728B67}" type="pres">
      <dgm:prSet presAssocID="{98A4474D-85A1-4E5E-9A47-D437DA0B11D9}" presName="sibTrans" presStyleLbl="sibTrans2D1" presStyleIdx="0" presStyleCnt="3"/>
      <dgm:spPr/>
    </dgm:pt>
    <dgm:pt modelId="{A7BDC8F1-5A81-41D3-A01F-B973B3F5C874}" type="pres">
      <dgm:prSet presAssocID="{98A4474D-85A1-4E5E-9A47-D437DA0B11D9}" presName="connectorText" presStyleLbl="sibTrans2D1" presStyleIdx="0" presStyleCnt="3"/>
      <dgm:spPr/>
    </dgm:pt>
    <dgm:pt modelId="{89FAB7BA-119D-4F41-A369-61A823F5B694}" type="pres">
      <dgm:prSet presAssocID="{39F0F822-299A-4555-9F6D-657EA600834C}" presName="node" presStyleLbl="node1" presStyleIdx="1" presStyleCnt="3">
        <dgm:presLayoutVars>
          <dgm:bulletEnabled val="1"/>
        </dgm:presLayoutVars>
      </dgm:prSet>
      <dgm:spPr/>
    </dgm:pt>
    <dgm:pt modelId="{55A3F525-F9BD-4588-8270-2DD8B1F0A529}" type="pres">
      <dgm:prSet presAssocID="{951ADD70-3AE8-4A81-8633-5948B9C1BAA1}" presName="sibTrans" presStyleLbl="sibTrans2D1" presStyleIdx="1" presStyleCnt="3"/>
      <dgm:spPr/>
    </dgm:pt>
    <dgm:pt modelId="{8724008C-900B-480E-A8BA-1B74401E7377}" type="pres">
      <dgm:prSet presAssocID="{951ADD70-3AE8-4A81-8633-5948B9C1BAA1}" presName="connectorText" presStyleLbl="sibTrans2D1" presStyleIdx="1" presStyleCnt="3"/>
      <dgm:spPr/>
    </dgm:pt>
    <dgm:pt modelId="{4C3DB199-CE97-4989-8C6A-8297D45F8B9A}" type="pres">
      <dgm:prSet presAssocID="{D390A155-A2A7-45F6-B6BB-0FBD85641D38}" presName="node" presStyleLbl="node1" presStyleIdx="2" presStyleCnt="3">
        <dgm:presLayoutVars>
          <dgm:bulletEnabled val="1"/>
        </dgm:presLayoutVars>
      </dgm:prSet>
      <dgm:spPr/>
    </dgm:pt>
    <dgm:pt modelId="{4DD30E35-FC6D-4AB2-B835-DBDD13D95975}" type="pres">
      <dgm:prSet presAssocID="{2AB86FB6-439C-42A9-89EC-A58ED4722840}" presName="sibTrans" presStyleLbl="sibTrans2D1" presStyleIdx="2" presStyleCnt="3"/>
      <dgm:spPr/>
    </dgm:pt>
    <dgm:pt modelId="{AB38C51E-0431-4048-B374-CD0433D57BC2}" type="pres">
      <dgm:prSet presAssocID="{2AB86FB6-439C-42A9-89EC-A58ED4722840}" presName="connectorText" presStyleLbl="sibTrans2D1" presStyleIdx="2" presStyleCnt="3"/>
      <dgm:spPr/>
    </dgm:pt>
  </dgm:ptLst>
  <dgm:cxnLst>
    <dgm:cxn modelId="{125F8220-0341-460F-A604-671FF1B49B75}" type="presOf" srcId="{A4EFAB84-E586-483E-9A64-23EDBC95F3C5}" destId="{81EA6325-8C56-4D35-A336-5B81378D68FB}" srcOrd="0" destOrd="0" presId="urn:microsoft.com/office/officeart/2005/8/layout/cycle7"/>
    <dgm:cxn modelId="{08F31122-C93C-4967-BC94-022B029BCEBF}" type="presOf" srcId="{2AB86FB6-439C-42A9-89EC-A58ED4722840}" destId="{4DD30E35-FC6D-4AB2-B835-DBDD13D95975}" srcOrd="0" destOrd="0" presId="urn:microsoft.com/office/officeart/2005/8/layout/cycle7"/>
    <dgm:cxn modelId="{ED7B5F40-1D85-4ECB-97B9-E850C3E10663}" type="presOf" srcId="{2AB86FB6-439C-42A9-89EC-A58ED4722840}" destId="{AB38C51E-0431-4048-B374-CD0433D57BC2}" srcOrd="1" destOrd="0" presId="urn:microsoft.com/office/officeart/2005/8/layout/cycle7"/>
    <dgm:cxn modelId="{9CE25B64-2403-4128-959A-1D4C62B49AA8}" type="presOf" srcId="{D390A155-A2A7-45F6-B6BB-0FBD85641D38}" destId="{4C3DB199-CE97-4989-8C6A-8297D45F8B9A}" srcOrd="0" destOrd="0" presId="urn:microsoft.com/office/officeart/2005/8/layout/cycle7"/>
    <dgm:cxn modelId="{FB2E0846-375E-4A25-9896-ADB140FA2A7F}" srcId="{A4EFAB84-E586-483E-9A64-23EDBC95F3C5}" destId="{39F0F822-299A-4555-9F6D-657EA600834C}" srcOrd="1" destOrd="0" parTransId="{11917E33-6A70-44D0-8D1E-E88D4F162FF7}" sibTransId="{951ADD70-3AE8-4A81-8633-5948B9C1BAA1}"/>
    <dgm:cxn modelId="{2A8F4D53-CC6C-4CB9-8799-2E6DFEAF37E1}" srcId="{A4EFAB84-E586-483E-9A64-23EDBC95F3C5}" destId="{D390A155-A2A7-45F6-B6BB-0FBD85641D38}" srcOrd="2" destOrd="0" parTransId="{5D430F82-4675-438A-B67D-0AB9DC9ECEE1}" sibTransId="{2AB86FB6-439C-42A9-89EC-A58ED4722840}"/>
    <dgm:cxn modelId="{34DC43B7-83D5-450E-ABA7-A5F32D973E86}" type="presOf" srcId="{951ADD70-3AE8-4A81-8633-5948B9C1BAA1}" destId="{55A3F525-F9BD-4588-8270-2DD8B1F0A529}" srcOrd="0" destOrd="0" presId="urn:microsoft.com/office/officeart/2005/8/layout/cycle7"/>
    <dgm:cxn modelId="{B3D2A8BB-B2FC-47AA-8888-BD11D49E6D2C}" type="presOf" srcId="{98A4474D-85A1-4E5E-9A47-D437DA0B11D9}" destId="{203A6C85-A5AC-4980-AF25-5CAFB3728B67}" srcOrd="0" destOrd="0" presId="urn:microsoft.com/office/officeart/2005/8/layout/cycle7"/>
    <dgm:cxn modelId="{08C32DE1-E8F5-49F6-A60D-B314D8553381}" srcId="{A4EFAB84-E586-483E-9A64-23EDBC95F3C5}" destId="{5E9AB0FA-D726-48AB-9A94-DB9754B544FA}" srcOrd="0" destOrd="0" parTransId="{68930B2D-7FE8-4D2E-9A2A-765D3601676B}" sibTransId="{98A4474D-85A1-4E5E-9A47-D437DA0B11D9}"/>
    <dgm:cxn modelId="{2198ACC8-7B80-4AE0-9F40-2B4A85D43701}" type="presOf" srcId="{98A4474D-85A1-4E5E-9A47-D437DA0B11D9}" destId="{A7BDC8F1-5A81-41D3-A01F-B973B3F5C874}" srcOrd="1" destOrd="0" presId="urn:microsoft.com/office/officeart/2005/8/layout/cycle7"/>
    <dgm:cxn modelId="{4CE480F3-92D3-4D79-8E5D-FC59507F4EF7}" type="presOf" srcId="{39F0F822-299A-4555-9F6D-657EA600834C}" destId="{89FAB7BA-119D-4F41-A369-61A823F5B694}" srcOrd="0" destOrd="0" presId="urn:microsoft.com/office/officeart/2005/8/layout/cycle7"/>
    <dgm:cxn modelId="{8D3792FC-AD35-4632-A282-75F0300ED903}" type="presOf" srcId="{951ADD70-3AE8-4A81-8633-5948B9C1BAA1}" destId="{8724008C-900B-480E-A8BA-1B74401E7377}" srcOrd="1" destOrd="0" presId="urn:microsoft.com/office/officeart/2005/8/layout/cycle7"/>
    <dgm:cxn modelId="{163588FD-870D-4B7E-B862-67C1781AE12C}" type="presOf" srcId="{5E9AB0FA-D726-48AB-9A94-DB9754B544FA}" destId="{157D68C3-C836-441F-94F2-EF996B02DA0A}" srcOrd="0" destOrd="0" presId="urn:microsoft.com/office/officeart/2005/8/layout/cycle7"/>
    <dgm:cxn modelId="{EBEBDB1A-9F2C-4104-B5CD-457C3F65E7DB}" type="presParOf" srcId="{81EA6325-8C56-4D35-A336-5B81378D68FB}" destId="{157D68C3-C836-441F-94F2-EF996B02DA0A}" srcOrd="0" destOrd="0" presId="urn:microsoft.com/office/officeart/2005/8/layout/cycle7"/>
    <dgm:cxn modelId="{FB3E2173-3B9F-4D05-BD27-C007E1CF5801}" type="presParOf" srcId="{81EA6325-8C56-4D35-A336-5B81378D68FB}" destId="{203A6C85-A5AC-4980-AF25-5CAFB3728B67}" srcOrd="1" destOrd="0" presId="urn:microsoft.com/office/officeart/2005/8/layout/cycle7"/>
    <dgm:cxn modelId="{438E6AE6-37E4-457C-B4FC-BA5A0E2C436B}" type="presParOf" srcId="{203A6C85-A5AC-4980-AF25-5CAFB3728B67}" destId="{A7BDC8F1-5A81-41D3-A01F-B973B3F5C874}" srcOrd="0" destOrd="0" presId="urn:microsoft.com/office/officeart/2005/8/layout/cycle7"/>
    <dgm:cxn modelId="{0AC44760-FB07-47CE-A8B5-BBEA9798F078}" type="presParOf" srcId="{81EA6325-8C56-4D35-A336-5B81378D68FB}" destId="{89FAB7BA-119D-4F41-A369-61A823F5B694}" srcOrd="2" destOrd="0" presId="urn:microsoft.com/office/officeart/2005/8/layout/cycle7"/>
    <dgm:cxn modelId="{CAFD9873-47D0-49D3-AE70-22BF94ABEE9F}" type="presParOf" srcId="{81EA6325-8C56-4D35-A336-5B81378D68FB}" destId="{55A3F525-F9BD-4588-8270-2DD8B1F0A529}" srcOrd="3" destOrd="0" presId="urn:microsoft.com/office/officeart/2005/8/layout/cycle7"/>
    <dgm:cxn modelId="{B926EF34-64E7-406F-8522-9CBFF80B620B}" type="presParOf" srcId="{55A3F525-F9BD-4588-8270-2DD8B1F0A529}" destId="{8724008C-900B-480E-A8BA-1B74401E7377}" srcOrd="0" destOrd="0" presId="urn:microsoft.com/office/officeart/2005/8/layout/cycle7"/>
    <dgm:cxn modelId="{3F15BBBC-221F-4CB6-8A74-510F90989592}" type="presParOf" srcId="{81EA6325-8C56-4D35-A336-5B81378D68FB}" destId="{4C3DB199-CE97-4989-8C6A-8297D45F8B9A}" srcOrd="4" destOrd="0" presId="urn:microsoft.com/office/officeart/2005/8/layout/cycle7"/>
    <dgm:cxn modelId="{467DCB4C-6122-42DA-9FF8-A6657DFA0EBF}" type="presParOf" srcId="{81EA6325-8C56-4D35-A336-5B81378D68FB}" destId="{4DD30E35-FC6D-4AB2-B835-DBDD13D95975}" srcOrd="5" destOrd="0" presId="urn:microsoft.com/office/officeart/2005/8/layout/cycle7"/>
    <dgm:cxn modelId="{E2F7C5E5-B756-4709-8A7D-C00FAE44C610}" type="presParOf" srcId="{4DD30E35-FC6D-4AB2-B835-DBDD13D95975}" destId="{AB38C51E-0431-4048-B374-CD0433D57BC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D68C3-C836-441F-94F2-EF996B02DA0A}">
      <dsp:nvSpPr>
        <dsp:cNvPr id="0" name=""/>
        <dsp:cNvSpPr/>
      </dsp:nvSpPr>
      <dsp:spPr>
        <a:xfrm>
          <a:off x="1771761" y="827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Confidentiality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(Poverljivost)</a:t>
          </a:r>
          <a:endParaRPr lang="en-GB" sz="2300" kern="1200" dirty="0"/>
        </a:p>
      </dsp:txBody>
      <dsp:txXfrm>
        <a:off x="1802445" y="31511"/>
        <a:ext cx="2033908" cy="986270"/>
      </dsp:txXfrm>
    </dsp:sp>
    <dsp:sp modelId="{203A6C85-A5AC-4980-AF25-5CAFB3728B67}">
      <dsp:nvSpPr>
        <dsp:cNvPr id="0" name=""/>
        <dsp:cNvSpPr/>
      </dsp:nvSpPr>
      <dsp:spPr>
        <a:xfrm rot="3600000">
          <a:off x="3138828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248830" y="1911951"/>
        <a:ext cx="870079" cy="220003"/>
      </dsp:txXfrm>
    </dsp:sp>
    <dsp:sp modelId="{89FAB7BA-119D-4F41-A369-61A823F5B694}">
      <dsp:nvSpPr>
        <dsp:cNvPr id="0" name=""/>
        <dsp:cNvSpPr/>
      </dsp:nvSpPr>
      <dsp:spPr>
        <a:xfrm>
          <a:off x="3500702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Integrity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(Integritet)</a:t>
          </a:r>
          <a:endParaRPr lang="en-GB" sz="2300" kern="1200" dirty="0"/>
        </a:p>
      </dsp:txBody>
      <dsp:txXfrm>
        <a:off x="3531386" y="3026124"/>
        <a:ext cx="2033908" cy="986270"/>
      </dsp:txXfrm>
    </dsp:sp>
    <dsp:sp modelId="{55A3F525-F9BD-4588-8270-2DD8B1F0A529}">
      <dsp:nvSpPr>
        <dsp:cNvPr id="0" name=""/>
        <dsp:cNvSpPr/>
      </dsp:nvSpPr>
      <dsp:spPr>
        <a:xfrm rot="10800000">
          <a:off x="2274358" y="3335922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384360" y="3409257"/>
        <a:ext cx="870079" cy="220003"/>
      </dsp:txXfrm>
    </dsp:sp>
    <dsp:sp modelId="{4C3DB199-CE97-4989-8C6A-8297D45F8B9A}">
      <dsp:nvSpPr>
        <dsp:cNvPr id="0" name=""/>
        <dsp:cNvSpPr/>
      </dsp:nvSpPr>
      <dsp:spPr>
        <a:xfrm>
          <a:off x="42820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Availability</a:t>
          </a:r>
          <a:endParaRPr lang="sr-Latn-RS" sz="2300" kern="120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/>
            <a:t>(Dostupnost)</a:t>
          </a:r>
          <a:endParaRPr lang="en-GB" sz="2300" kern="1200"/>
        </a:p>
      </dsp:txBody>
      <dsp:txXfrm>
        <a:off x="73504" y="3026124"/>
        <a:ext cx="2033908" cy="986270"/>
      </dsp:txXfrm>
    </dsp:sp>
    <dsp:sp modelId="{4DD30E35-FC6D-4AB2-B835-DBDD13D95975}">
      <dsp:nvSpPr>
        <dsp:cNvPr id="0" name=""/>
        <dsp:cNvSpPr/>
      </dsp:nvSpPr>
      <dsp:spPr>
        <a:xfrm rot="18000000">
          <a:off x="1409887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519889" y="1911951"/>
        <a:ext cx="870079" cy="22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en-GB" smtClean="0">
                <a:latin typeface="AA Zuehlke" pitchFamily="2" charset="0"/>
              </a:rPr>
              <a:t>11/05/2022</a:t>
            </a:fld>
            <a:endParaRPr lang="en-GB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en-GB" smtClean="0">
                <a:latin typeface="AA Zuehlke" pitchFamily="2" charset="0"/>
              </a:rPr>
              <a:t>‹#›</a:t>
            </a:fld>
            <a:endParaRPr lang="en-GB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GB" noProof="0" smtClean="0"/>
              <a:pPr/>
              <a:t>11/05/2022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Radionica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5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https://cyware.com/news/hackers-abuse-xss-vulnerability-in-cart-plugin-to-target-wordpress-based-shopping-sites-ff4b4019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829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 dirty="0"/>
              <a:t>DEMONSTRIRATI</a:t>
            </a:r>
            <a:endParaRPr lang="de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 userDrawn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1796783"/>
            <a:ext cx="11379199" cy="3040751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AA542CC6-B114-4486-B67E-DC30FBD6F191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Slide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6045200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027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preserve="1" userDrawn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35905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 userDrawn="1">
          <p15:clr>
            <a:srgbClr val="FBAE40"/>
          </p15:clr>
        </p15:guide>
        <p15:guide id="3" pos="68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Blue" preserve="1" userDrawn="1">
  <p:cSld name="Chapter Slide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66CC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698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lue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99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2886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Gree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16840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Green" preserve="1" userDrawn="1">
  <p:cSld name="Chapter Slide Br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CC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7685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Quote Slide" preserve="1" userDrawn="1">
  <p:cSld name="Customer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61FF-BC11-4E05-AD87-1E37DED13E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525266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22DBF-8F9A-41E9-8DC0-CEE6E9EFDD3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6400" y="4975600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D0934-E481-4D61-A7F1-9122DB03D2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1" y="3250433"/>
            <a:ext cx="11379200" cy="1476000"/>
          </a:xfrm>
        </p:spPr>
        <p:txBody>
          <a:bodyPr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</p:spTree>
    <p:extLst>
      <p:ext uri="{BB962C8B-B14F-4D97-AF65-F5344CB8AC3E}">
        <p14:creationId xmlns:p14="http://schemas.microsoft.com/office/powerpoint/2010/main" val="191804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892" userDrawn="1">
          <p15:clr>
            <a:srgbClr val="FBAE40"/>
          </p15:clr>
        </p15:guide>
        <p15:guide id="3" orient="horz" pos="2048" userDrawn="1">
          <p15:clr>
            <a:srgbClr val="FBAE40"/>
          </p15:clr>
        </p15:guide>
        <p15:guide id="4" orient="horz" pos="2978" userDrawn="1">
          <p15:clr>
            <a:srgbClr val="FBAE40"/>
          </p15:clr>
        </p15:guide>
        <p15:guide id="5" orient="horz" pos="313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small" preserve="1" userDrawn="1">
  <p:cSld name="Team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0300808-DBDE-4DFA-8509-9F0277D0E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6282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2AE850C-1E84-4FC5-924F-B64A4896FF9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6165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992707-D939-4706-B786-C9CF93F3A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56048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7596F18-3EC6-486C-8671-ED97B31F17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05930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4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5CC0936-D4E9-4B96-9B7C-4BA77F46C1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56282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38F48BD-C347-4187-8EB9-2CA6B7ACB9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6282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3BA275B-70B9-49D7-A229-10FB42FC40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60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4AB8825-B71E-40E1-B6C2-76677600E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60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AF531CB-6478-4640-BE14-D4CA2F6B43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5718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789C2C2-673C-4369-9D7F-DFC9FE0CD4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5718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D466899-6565-41E5-85B8-447A1A06C1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56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2A4D7E5-37B4-421D-BE13-FE47F6A9A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056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D61B8700-E7CD-4B2E-9C80-9A63F24E841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55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extended" preserve="1" userDrawn="1">
  <p:cSld name="Team Slid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7">
            <a:extLst>
              <a:ext uri="{FF2B5EF4-FFF2-40B4-BE49-F238E27FC236}">
                <a16:creationId xmlns:a16="http://schemas.microsoft.com/office/drawing/2014/main" id="{6C40968E-3C40-44C2-8306-20A3CC6E7419}"/>
              </a:ext>
            </a:extLst>
          </p:cNvPr>
          <p:cNvSpPr>
            <a:spLocks/>
          </p:cNvSpPr>
          <p:nvPr userDrawn="1"/>
        </p:nvSpPr>
        <p:spPr>
          <a:xfrm>
            <a:off x="2386399" y="2068343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88834" y="211835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88833" y="235907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1324FA-10AC-4E1D-9BDC-58FBC59AA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88833" y="2793799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sp>
        <p:nvSpPr>
          <p:cNvPr id="31" name="Rechteck 7">
            <a:extLst>
              <a:ext uri="{FF2B5EF4-FFF2-40B4-BE49-F238E27FC236}">
                <a16:creationId xmlns:a16="http://schemas.microsoft.com/office/drawing/2014/main" id="{ED6FDC33-CC26-490E-88A0-B348078DBF74}"/>
              </a:ext>
            </a:extLst>
          </p:cNvPr>
          <p:cNvSpPr>
            <a:spLocks/>
          </p:cNvSpPr>
          <p:nvPr userDrawn="1"/>
        </p:nvSpPr>
        <p:spPr>
          <a:xfrm>
            <a:off x="2386400" y="4470114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B11D4E95-1B31-4AFB-837B-BBE33DBEDE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6400" y="447011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21D82C4-654E-4CFB-8893-3C62E72BFF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8835" y="452012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2536A01-4B09-4C8A-A0AA-3AAAFC537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8834" y="476084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0184D63-2E43-4560-ADD0-4CC5C7EFC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834" y="5195570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1C42ACD0-E05A-45BA-A1FA-58DFC1B3B04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plain" preserve="1" userDrawn="1">
  <p:cSld name="Closing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73288" y="2729680"/>
            <a:ext cx="8712313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287" y="3278417"/>
            <a:ext cx="8712313" cy="11079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CF1DDF6-17A2-45CD-9AA3-91B56041285F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ig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406400"/>
            <a:ext cx="11379199" cy="4431135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CECA6-9198-43E1-9D84-84732DF30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4531" y="406400"/>
            <a:ext cx="1018800" cy="1018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"/>
            </a:lvl1pPr>
            <a:lvl2pPr marL="360362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2pPr>
            <a:lvl3pPr marL="62865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3pPr>
            <a:lvl4pPr marL="898525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4pPr>
            <a:lvl5pPr marL="117000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7EF675D-338D-4993-AD9E-F4A5866E0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401" y="406400"/>
            <a:ext cx="578362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0BC8DD0-9369-41ED-AB35-1CE3C39B2F24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3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Text" preserve="1" userDrawn="1">
  <p:cSld name="Closing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8B5291E0-BC2E-43F2-A2C6-081202264C88}"/>
              </a:ext>
            </a:extLst>
          </p:cNvPr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3994C2F-F5E6-403D-9107-C842DC65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1AB60E7E-1EBB-47C7-9BBF-4AFCA93434A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3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ogo Slide" preserve="1" userDrawn="1">
  <p:cSld name="1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8EE2D9D-B09B-4A48-8118-12C3DF5D4BE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6716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ogos Slide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227242-415A-43A5-8AD8-DD725C99E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463D638-F60E-43FB-AD1C-F3613FC5BC2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3280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Logos Slide" preserve="1" userDrawn="1">
  <p:cSld name="3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DF915D6A-53FA-478C-88DD-D80CECB105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5FE0B70F-3B92-4265-873F-FBA7B533FA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905D8F1-FF05-4AE6-8509-17B0AC579A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782718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ogos Slide" preserve="1" userDrawn="1">
  <p:cSld name="4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167F0D7-3612-41C4-B6B1-41D3CDB0BA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335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5E7F20E-918A-41F4-95EA-56916FC813A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871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5440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ogos Slide" preserve="1" userDrawn="1">
  <p:cSld name="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68387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Logos Slide" preserve="1" userDrawn="1">
  <p:cSld name="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77DBC43-DF4D-44D6-B818-BDFB3CCB4F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063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CB23B9E-5EB8-4DAD-9006-646B92DB82F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3600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508FE84-18B3-453E-BDC1-377A00EB17B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599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16409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Logos Slide" preserve="1" userDrawn="1">
  <p:cSld name="7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228055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Logos Slide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5000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B23-E5A0-4C7A-B094-332E677706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8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Logos Slide" preserve="1" userDrawn="1">
  <p:cSld name="9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FF773C9C-D4EC-4A88-AA70-6D8EA2685F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13600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618133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Logos Slide" preserve="1" userDrawn="1">
  <p:cSld name="1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08557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99458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251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99543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205B0C2-025E-4943-9091-02D13C5F4F5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08557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511EB7A-0567-4353-95CA-39F4C0EE58E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299458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DA51486-A8CC-450C-991B-49916F2F63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19251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420151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AD0AED3B-C1AD-4969-B243-4671DE259AD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08557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7D7473B3-3226-4D39-99CD-A0FE166900F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99458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7CF6ED1-9B34-4C07-ABF6-0D6A67381B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9251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540759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CF5560E-93AE-4477-B3FF-E856FE55AC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8557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3237C85D-618E-4A33-949C-03F647770BE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99458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19941A5-1D52-4346-8A11-7E36A5D8737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19251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961006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Logos Slide" preserve="1" userDrawn="1">
  <p:cSld name="2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6157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3398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47781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720193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6157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03398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347781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720193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966157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03398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347781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720193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66157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503398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347781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720193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966157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503398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7347781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720193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944642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Logos Slide" preserve="1" userDrawn="1">
  <p:cSld name="30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8" y="1789354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27342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66870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7106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336634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812735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426687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9711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33663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812735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426687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9711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33663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12735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26687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19711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33663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12735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426687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619711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33663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8276E4C3-A5B7-4A5A-8BAC-3E750120BA82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0057577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EE9F3141-0D92-4C1D-ACD5-6445D24F977F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0057600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0" name="Inhaltsplatzhalter 3">
            <a:extLst>
              <a:ext uri="{FF2B5EF4-FFF2-40B4-BE49-F238E27FC236}">
                <a16:creationId xmlns:a16="http://schemas.microsoft.com/office/drawing/2014/main" id="{196880A4-9BEF-444A-B1F4-11BEBEB51A1E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057600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1" name="Inhaltsplatzhalter 3">
            <a:extLst>
              <a:ext uri="{FF2B5EF4-FFF2-40B4-BE49-F238E27FC236}">
                <a16:creationId xmlns:a16="http://schemas.microsoft.com/office/drawing/2014/main" id="{E7FF0DAA-A991-4BC9-A353-2BF686600B87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0057600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7FB4FCAF-A3B2-4E15-A680-E18C188A4C8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0057600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86238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197-AA3E-442C-A8ED-B314DA91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7B32-C307-4A32-B3D8-1D74F3C2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AD71-771B-4022-9ACE-05E57CCF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C7CCC-52F2-46B6-9C51-E8AB2C8A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74EE-6BAF-491D-8522-0C4759D1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160D-3FB6-45B0-A4B1-A0A59287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C0C9-D54E-49F0-AABC-BCCE8441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E175B-BD92-4CCC-ABD6-BE6884A0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A1ACC-7160-4E13-A85F-079E4420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0DB8C-9AAF-4F84-810D-AC33CBB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A7EFD-B332-4325-8B8D-B7AA15E5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7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0A9-0BFC-4A90-B056-8FC671CA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1F49-0EA7-429E-B71E-A72ABA5C5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A5137-50EE-48C8-A595-E1C8D6332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86987-9883-4DAA-9797-2F7A1B2A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9A236-3DE4-41DB-9D51-85EB591F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98760-90EF-4203-9267-482F5F55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4F9D9-862E-4DDA-9AD3-A49CA364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127D0-9F82-42A8-AE2B-03CF4892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5095-15CB-43D1-9753-8D81F6A7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2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83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1"/>
            <a:ext cx="7794000" cy="361959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3F5D1C7-E7C4-4059-9798-13962341F780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7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517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22FC-D939-4439-8668-AAD473519C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6399" y="1789354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CF029-1F53-4080-B74A-5057E1D3CF5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46328" y="1789355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horizontal" preserve="1" userDrawn="1">
  <p:cSld name="Image and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699462"/>
            <a:ext cx="11379199" cy="1752137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4293062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699462"/>
            <a:ext cx="11379198" cy="1752137"/>
          </a:xfrm>
        </p:spPr>
        <p:txBody>
          <a:bodyPr lIns="288000" tIns="180000" rIns="288000" bIns="18000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8661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large Image" preserve="1" userDrawn="1">
  <p:cSld name="Image and Text vertical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2" y="406400"/>
            <a:ext cx="4879972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86374" y="406400"/>
            <a:ext cx="6499225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4879972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27308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small Image" preserve="1" userDrawn="1">
  <p:cSld name="Image and Text vertical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90030" y="406400"/>
            <a:ext cx="559556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95571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6400" y="406400"/>
            <a:ext cx="11379200" cy="6700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789355"/>
            <a:ext cx="11379200" cy="4662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7539-737D-467C-B632-4CD9BCD1E74E}"/>
              </a:ext>
            </a:extLst>
          </p:cNvPr>
          <p:cNvSpPr txBox="1">
            <a:spLocks/>
          </p:cNvSpPr>
          <p:nvPr userDrawn="1">
            <p:custDataLst>
              <p:tags r:id="rId40"/>
            </p:custDataLst>
          </p:nvPr>
        </p:nvSpPr>
        <p:spPr>
          <a:xfrm>
            <a:off x="11136560" y="6577488"/>
            <a:ext cx="72008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r" defTabSz="914400" rtl="0" eaLnBrk="1" latinLnBrk="0" hangingPunct="1"/>
            <a:r>
              <a:rPr lang="de-CH" sz="800" kern="1200" baseline="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7F725-7AF3-43A9-B933-69011AFB8695}"/>
              </a:ext>
            </a:extLst>
          </p:cNvPr>
          <p:cNvSpPr txBox="1">
            <a:spLocks/>
          </p:cNvSpPr>
          <p:nvPr userDrawn="1">
            <p:custDataLst>
              <p:tags r:id="rId41"/>
            </p:custDataLst>
          </p:nvPr>
        </p:nvSpPr>
        <p:spPr>
          <a:xfrm>
            <a:off x="10704512" y="6577488"/>
            <a:ext cx="36003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 algn="r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18ED68E9-AE82-468C-AB22-19F1C12EDF07}" type="slidenum">
              <a:rPr lang="de-CH" sz="800" kern="1200" noProof="1" smtClean="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pPr lvl="0" algn="r"/>
              <a:t>‹#›</a:t>
            </a:fld>
            <a:endParaRPr lang="de-CH" sz="800" kern="1200" noProof="1">
              <a:solidFill>
                <a:schemeClr val="tx1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4" name="date" descr="{&quot;templafy&quot;:{&quot;id&quot;:&quot;0d140096-3498-4353-bf43-85f1393ccdd4&quot;}}" title="UserProfile.Name">
            <a:extLst>
              <a:ext uri="{FF2B5EF4-FFF2-40B4-BE49-F238E27FC236}">
                <a16:creationId xmlns:a16="http://schemas.microsoft.com/office/drawing/2014/main" id="{FE4B4C34-2357-456E-89C5-976A5B53F00A}"/>
              </a:ext>
            </a:extLst>
          </p:cNvPr>
          <p:cNvSpPr txBox="1">
            <a:spLocks/>
          </p:cNvSpPr>
          <p:nvPr userDrawn="1">
            <p:custDataLst>
              <p:tags r:id="rId42"/>
            </p:custDataLst>
          </p:nvPr>
        </p:nvSpPr>
        <p:spPr>
          <a:xfrm>
            <a:off x="6814943" y="6381328"/>
            <a:ext cx="2737441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B92C-1154-46B8-96AF-991712EA91B8}"/>
              </a:ext>
            </a:extLst>
          </p:cNvPr>
          <p:cNvSpPr txBox="1"/>
          <p:nvPr userDrawn="1"/>
        </p:nvSpPr>
        <p:spPr>
          <a:xfrm>
            <a:off x="6725022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42533-6A89-4B49-B9F1-F288794641A8}"/>
              </a:ext>
            </a:extLst>
          </p:cNvPr>
          <p:cNvSpPr txBox="1"/>
          <p:nvPr userDrawn="1"/>
        </p:nvSpPr>
        <p:spPr>
          <a:xfrm>
            <a:off x="11090841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4" name="text" descr="{&quot;templafy&quot;:{&quot;id&quot;:&quot;359e6543-393c-4522-a6c5-1195870f270c&quot;}}" title="UserProfile.Name">
            <a:extLst>
              <a:ext uri="{FF2B5EF4-FFF2-40B4-BE49-F238E27FC236}">
                <a16:creationId xmlns:a16="http://schemas.microsoft.com/office/drawing/2014/main" id="{6E17DF81-F387-445C-8350-C5F293C919C2}"/>
              </a:ext>
            </a:extLst>
          </p:cNvPr>
          <p:cNvSpPr txBox="1"/>
          <p:nvPr userDrawn="1"/>
        </p:nvSpPr>
        <p:spPr>
          <a:xfrm>
            <a:off x="6816080" y="6577488"/>
            <a:ext cx="2474561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Milan Starcevic</a:t>
            </a:r>
          </a:p>
        </p:txBody>
      </p:sp>
      <p:sp>
        <p:nvSpPr>
          <p:cNvPr id="5" name="text" descr="{&quot;templafy&quot;:{&quot;id&quot;:&quot;60c2f554-5593-454c-9918-8078eecf97ec&quot;}}" title="Form.PresentationTitle">
            <a:extLst>
              <a:ext uri="{FF2B5EF4-FFF2-40B4-BE49-F238E27FC236}">
                <a16:creationId xmlns:a16="http://schemas.microsoft.com/office/drawing/2014/main" id="{6520A1AB-3D02-4AC8-8631-3459546E44A9}"/>
              </a:ext>
            </a:extLst>
          </p:cNvPr>
          <p:cNvSpPr txBox="1"/>
          <p:nvPr userDrawn="1"/>
        </p:nvSpPr>
        <p:spPr>
          <a:xfrm>
            <a:off x="406400" y="6577488"/>
            <a:ext cx="4695077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Cross-site scripting (XSS)</a:t>
            </a:r>
          </a:p>
        </p:txBody>
      </p:sp>
      <p:sp>
        <p:nvSpPr>
          <p:cNvPr id="6" name="date" descr="{&quot;templafy&quot;:{&quot;id&quot;:&quot;33cc71a9-070c-41bb-a7ea-ff87812ce4af&quot;}}" title="Form.Date">
            <a:extLst>
              <a:ext uri="{FF2B5EF4-FFF2-40B4-BE49-F238E27FC236}">
                <a16:creationId xmlns:a16="http://schemas.microsoft.com/office/drawing/2014/main" id="{B755282C-8C80-47D3-9084-6E334A324A24}"/>
              </a:ext>
            </a:extLst>
          </p:cNvPr>
          <p:cNvSpPr txBox="1"/>
          <p:nvPr userDrawn="1"/>
        </p:nvSpPr>
        <p:spPr>
          <a:xfrm>
            <a:off x="5466979" y="6577488"/>
            <a:ext cx="1212704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07/05/2022</a:t>
            </a:r>
          </a:p>
        </p:txBody>
      </p:sp>
      <p:sp>
        <p:nvSpPr>
          <p:cNvPr id="7" name="text" descr="{&quot;templafy&quot;:{&quot;id&quot;:&quot;0924d0a2-dd32-4fe6-9a02-124a31256717&quot;}}" title="Form.Privacy_Information.PrivacyInformation">
            <a:extLst>
              <a:ext uri="{FF2B5EF4-FFF2-40B4-BE49-F238E27FC236}">
                <a16:creationId xmlns:a16="http://schemas.microsoft.com/office/drawing/2014/main" id="{6DF12F97-7ADA-4341-86C4-E8E39D1E92A8}"/>
              </a:ext>
            </a:extLst>
          </p:cNvPr>
          <p:cNvSpPr txBox="1"/>
          <p:nvPr userDrawn="1"/>
        </p:nvSpPr>
        <p:spPr>
          <a:xfrm>
            <a:off x="9624392" y="6577488"/>
            <a:ext cx="1008112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75B8C-CF3C-426D-BAD1-7317CD9AA32F}"/>
              </a:ext>
            </a:extLst>
          </p:cNvPr>
          <p:cNvSpPr txBox="1"/>
          <p:nvPr userDrawn="1"/>
        </p:nvSpPr>
        <p:spPr>
          <a:xfrm>
            <a:off x="10658793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8" name="TextBox 17" descr="{&quot;templafy&quot;:{&quot;id&quot;:&quot;41bacecc-eb90-4775-a138-a5a37492f922&quot;}}">
            <a:extLst>
              <a:ext uri="{FF2B5EF4-FFF2-40B4-BE49-F238E27FC236}">
                <a16:creationId xmlns:a16="http://schemas.microsoft.com/office/drawing/2014/main" id="{E95F98A3-798B-49F0-9A8A-70AD0C40601B}"/>
              </a:ext>
            </a:extLst>
          </p:cNvPr>
          <p:cNvSpPr txBox="1">
            <a:spLocks/>
          </p:cNvSpPr>
          <p:nvPr userDrawn="1">
            <p:custDataLst>
              <p:tags r:id="rId43"/>
            </p:custDataLst>
          </p:nvPr>
        </p:nvSpPr>
        <p:spPr>
          <a:xfrm>
            <a:off x="11254287" y="6577488"/>
            <a:ext cx="29408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Zuhlke</a:t>
            </a:r>
          </a:p>
        </p:txBody>
      </p:sp>
      <p:sp>
        <p:nvSpPr>
          <p:cNvPr id="20" name="TextBox 19" descr="{&quot;templafy&quot;:{&quot;id&quot;:&quot;78b9e44a-9dda-473b-8cd6-cc85a6f56a36&quot;}}">
            <a:extLst>
              <a:ext uri="{FF2B5EF4-FFF2-40B4-BE49-F238E27FC236}">
                <a16:creationId xmlns:a16="http://schemas.microsoft.com/office/drawing/2014/main" id="{B59B2D8B-A010-4F5D-8533-1ABB51B9495D}"/>
              </a:ext>
            </a:extLst>
          </p:cNvPr>
          <p:cNvSpPr txBox="1">
            <a:spLocks/>
          </p:cNvSpPr>
          <p:nvPr userDrawn="1">
            <p:custDataLst>
              <p:tags r:id="rId44"/>
            </p:custDataLst>
          </p:nvPr>
        </p:nvSpPr>
        <p:spPr>
          <a:xfrm>
            <a:off x="11553138" y="6577488"/>
            <a:ext cx="235681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7" r:id="rId2"/>
    <p:sldLayoutId id="2147483676" r:id="rId3"/>
    <p:sldLayoutId id="2147483684" r:id="rId4"/>
    <p:sldLayoutId id="2147483679" r:id="rId5"/>
    <p:sldLayoutId id="2147483654" r:id="rId6"/>
    <p:sldLayoutId id="2147483681" r:id="rId7"/>
    <p:sldLayoutId id="2147483682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3" r:id="rId25"/>
    <p:sldLayoutId id="2147483701" r:id="rId26"/>
    <p:sldLayoutId id="2147483704" r:id="rId27"/>
    <p:sldLayoutId id="2147483706" r:id="rId28"/>
    <p:sldLayoutId id="2147483705" r:id="rId29"/>
    <p:sldLayoutId id="2147483702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chemeClr val="tx1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8000"/>
        </a:lnSpc>
        <a:spcBef>
          <a:spcPts val="1320"/>
        </a:spcBef>
        <a:buSzPct val="75000"/>
        <a:buFont typeface="AA Zuehlke" panose="02000503060000020004" pitchFamily="2" charset="0"/>
        <a:buChar char="•"/>
        <a:tabLst>
          <a:tab pos="269875" algn="l"/>
        </a:tabLst>
        <a:defRPr sz="24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1076325" indent="-268288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440000" indent="-27000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1710000" indent="-270000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6pPr>
      <a:lvl7pPr marL="198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7pPr>
      <a:lvl8pPr marL="225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8pPr>
      <a:lvl9pPr marL="252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orient="horz" pos="256" userDrawn="1">
          <p15:clr>
            <a:srgbClr val="F26B43"/>
          </p15:clr>
        </p15:guide>
        <p15:guide id="3" pos="7424" userDrawn="1">
          <p15:clr>
            <a:srgbClr val="F26B43"/>
          </p15:clr>
        </p15:guide>
        <p15:guide id="4" orient="horz" pos="4064" userDrawn="1">
          <p15:clr>
            <a:srgbClr val="F26B43"/>
          </p15:clr>
        </p15:guide>
        <p15:guide id="5" orient="horz" pos="11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jpeg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MilanStarcevic/Open-IT.git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hyperlink" Target="https://securitydemo-server.azurewebsites.net/cookiestealer" TargetMode="External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12" Type="http://schemas.openxmlformats.org/officeDocument/2006/relationships/image" Target="../media/image3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0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s://owasp.org/www-project-top-ten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8.xml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BD28-175E-4805-B1D9-31819461B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1" y="5061216"/>
            <a:ext cx="11379199" cy="1390384"/>
          </a:xfrm>
        </p:spPr>
        <p:txBody>
          <a:bodyPr anchor="t">
            <a:normAutofit/>
          </a:bodyPr>
          <a:lstStyle/>
          <a:p>
            <a:r>
              <a:rPr lang="en-US" dirty="0"/>
              <a:t>Cross-site scripting (XSS)</a:t>
            </a:r>
            <a:endParaRPr lang="en-GB" noProof="0" dirty="0"/>
          </a:p>
        </p:txBody>
      </p:sp>
      <p:pic>
        <p:nvPicPr>
          <p:cNvPr id="8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007A0A06-C7E4-893B-B02C-5AAE0C276BF4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4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6139"/>
          <a:stretch/>
        </p:blipFill>
        <p:spPr>
          <a:xfrm>
            <a:off x="406401" y="406400"/>
            <a:ext cx="11379199" cy="4431135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B1C2AA4-58A5-0987-A8AF-627E281EE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4531" y="406400"/>
            <a:ext cx="1018800" cy="1018800"/>
          </a:xfrm>
        </p:spPr>
        <p:txBody>
          <a:bodyPr/>
          <a:lstStyle/>
          <a:p>
            <a:endParaRPr lang="en-US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6577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370AA8-FC59-461D-AAE9-A2154EACFBEB}"/>
              </a:ext>
            </a:extLst>
          </p:cNvPr>
          <p:cNvGrpSpPr/>
          <p:nvPr/>
        </p:nvGrpSpPr>
        <p:grpSpPr>
          <a:xfrm>
            <a:off x="2667000" y="1828800"/>
            <a:ext cx="914400" cy="1265443"/>
            <a:chOff x="1819275" y="3210719"/>
            <a:chExt cx="914400" cy="1265443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9229D054-232E-4C69-ADB3-F818CB11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82EFB-A33A-4C91-B063-A5467B4596B8}"/>
                </a:ext>
              </a:extLst>
            </p:cNvPr>
            <p:cNvSpPr txBox="1"/>
            <p:nvPr/>
          </p:nvSpPr>
          <p:spPr>
            <a:xfrm>
              <a:off x="1866130" y="410683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F02A2-06C3-454E-986F-DA021532CB0D}"/>
              </a:ext>
            </a:extLst>
          </p:cNvPr>
          <p:cNvGrpSpPr/>
          <p:nvPr/>
        </p:nvGrpSpPr>
        <p:grpSpPr>
          <a:xfrm>
            <a:off x="3685399" y="3593814"/>
            <a:ext cx="914400" cy="1234003"/>
            <a:chOff x="4362450" y="4876800"/>
            <a:chExt cx="914400" cy="1234003"/>
          </a:xfrm>
        </p:grpSpPr>
        <p:pic>
          <p:nvPicPr>
            <p:cNvPr id="9" name="Graphic 8" descr="Woman">
              <a:extLst>
                <a:ext uri="{FF2B5EF4-FFF2-40B4-BE49-F238E27FC236}">
                  <a16:creationId xmlns:a16="http://schemas.microsoft.com/office/drawing/2014/main" id="{7F2895D0-4E2D-40F4-BF4A-E4ECFA89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6E9872-AE85-43D3-86D5-1BA00B4BCB88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C8692-8948-4374-8054-036BC77551ED}"/>
              </a:ext>
            </a:extLst>
          </p:cNvPr>
          <p:cNvGrpSpPr/>
          <p:nvPr/>
        </p:nvGrpSpPr>
        <p:grpSpPr>
          <a:xfrm>
            <a:off x="7387206" y="1850385"/>
            <a:ext cx="914400" cy="1212418"/>
            <a:chOff x="6915152" y="3811032"/>
            <a:chExt cx="914400" cy="1212418"/>
          </a:xfrm>
        </p:grpSpPr>
        <p:pic>
          <p:nvPicPr>
            <p:cNvPr id="11" name="Graphic 10" descr="Server">
              <a:extLst>
                <a:ext uri="{FF2B5EF4-FFF2-40B4-BE49-F238E27FC236}">
                  <a16:creationId xmlns:a16="http://schemas.microsoft.com/office/drawing/2014/main" id="{C8D6D0C8-9B11-4E6B-9807-B03A4299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A9DF5-28E0-4AD9-B4D0-0C0892AAF3D7}"/>
                </a:ext>
              </a:extLst>
            </p:cNvPr>
            <p:cNvSpPr txBox="1"/>
            <p:nvPr/>
          </p:nvSpPr>
          <p:spPr>
            <a:xfrm>
              <a:off x="7013763" y="4654118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55D61F-82C5-4BBB-9EA9-C404AA9D696D}"/>
              </a:ext>
            </a:extLst>
          </p:cNvPr>
          <p:cNvCxnSpPr>
            <a:cxnSpLocks/>
          </p:cNvCxnSpPr>
          <p:nvPr/>
        </p:nvCxnSpPr>
        <p:spPr>
          <a:xfrm>
            <a:off x="3599926" y="2462905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7C5380-738F-41AF-AE55-727519399E02}"/>
              </a:ext>
            </a:extLst>
          </p:cNvPr>
          <p:cNvCxnSpPr>
            <a:cxnSpLocks/>
          </p:cNvCxnSpPr>
          <p:nvPr/>
        </p:nvCxnSpPr>
        <p:spPr>
          <a:xfrm flipV="1">
            <a:off x="5289082" y="2760303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60ACCA-C87A-42AF-8351-98E7863AA287}"/>
              </a:ext>
            </a:extLst>
          </p:cNvPr>
          <p:cNvGrpSpPr/>
          <p:nvPr/>
        </p:nvGrpSpPr>
        <p:grpSpPr>
          <a:xfrm>
            <a:off x="4308138" y="3679211"/>
            <a:ext cx="943892" cy="812429"/>
            <a:chOff x="3553573" y="4360439"/>
            <a:chExt cx="1262870" cy="1028955"/>
          </a:xfrm>
        </p:grpSpPr>
        <p:pic>
          <p:nvPicPr>
            <p:cNvPr id="25" name="Graphic 24" descr="Internet">
              <a:extLst>
                <a:ext uri="{FF2B5EF4-FFF2-40B4-BE49-F238E27FC236}">
                  <a16:creationId xmlns:a16="http://schemas.microsoft.com/office/drawing/2014/main" id="{029441F4-5871-4A5D-A917-19030AB3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A4DE0-AB29-4CA6-8B90-886E2224E8D6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AEE4B-BD06-4CDF-B4F3-4230B7D47D5F}"/>
              </a:ext>
            </a:extLst>
          </p:cNvPr>
          <p:cNvCxnSpPr>
            <a:cxnSpLocks/>
          </p:cNvCxnSpPr>
          <p:nvPr/>
        </p:nvCxnSpPr>
        <p:spPr>
          <a:xfrm flipH="1">
            <a:off x="5334905" y="3003239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FDC953E-9674-4BED-8336-A2529EDE5A13}"/>
              </a:ext>
            </a:extLst>
          </p:cNvPr>
          <p:cNvSpPr txBox="1"/>
          <p:nvPr/>
        </p:nvSpPr>
        <p:spPr>
          <a:xfrm>
            <a:off x="4364286" y="1837419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C2109C-FE13-46C4-9E84-78C9B945EC3E}"/>
              </a:ext>
            </a:extLst>
          </p:cNvPr>
          <p:cNvSpPr txBox="1"/>
          <p:nvPr/>
        </p:nvSpPr>
        <p:spPr>
          <a:xfrm>
            <a:off x="4288423" y="2687982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2. Žrtva posećuje stranu sa zlonamernim script kodom</a:t>
            </a:r>
            <a:endParaRPr 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4547CB-00EA-45F3-92E7-33452F2498C2}"/>
              </a:ext>
            </a:extLst>
          </p:cNvPr>
          <p:cNvSpPr txBox="1"/>
          <p:nvPr/>
        </p:nvSpPr>
        <p:spPr>
          <a:xfrm>
            <a:off x="6164308" y="3654479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Zlonamerni kod se izvršava u pretraživaču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7785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7223-E748-4971-8379-2E19285C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XSS vrste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FBF8-5E93-46F6-9130-3CBDD093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r-Latn-RS" dirty="0">
                <a:cs typeface="Calibri" panose="020F0502020204030204"/>
              </a:rPr>
              <a:t>XSS napade možemo podeliti na osnovu toga odakle zlonamerni kod dolazi:</a:t>
            </a:r>
          </a:p>
          <a:p>
            <a:pPr marL="514350" indent="-514350">
              <a:buAutoNum type="arabicPeriod"/>
            </a:pPr>
            <a:endParaRPr lang="sr-Latn-RS" dirty="0"/>
          </a:p>
          <a:p>
            <a:pPr marL="514350" indent="-514350">
              <a:buAutoNum type="arabicPeriod"/>
            </a:pPr>
            <a:r>
              <a:rPr lang="sr-Latn-RS" b="1" dirty="0">
                <a:solidFill>
                  <a:schemeClr val="accent1"/>
                </a:solidFill>
              </a:rPr>
              <a:t>Uskladišteni XSS </a:t>
            </a:r>
            <a:r>
              <a:rPr lang="sr-Latn-RS" dirty="0"/>
              <a:t>(perzistentni)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Reflektovani XSS (ne-</a:t>
            </a:r>
            <a:r>
              <a:rPr lang="sr-Latn-RS" dirty="0" err="1"/>
              <a:t>perzistentni</a:t>
            </a:r>
            <a:r>
              <a:rPr lang="sr-Latn-RS" dirty="0"/>
              <a:t>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Server-side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77508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C63B-C05A-4417-AD69-62514332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sr-Latn-RS" dirty="0"/>
              <a:t>Uskladišteni XSS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E9B5-5CA0-4FB5-A64F-37C93AF51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9675812" cy="4201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 dirty="0"/>
              <a:t>Postoji kada se korisnikov unos </a:t>
            </a:r>
            <a:r>
              <a:rPr lang="sr-Latn-RS" sz="2400" dirty="0">
                <a:solidFill>
                  <a:schemeClr val="accent1"/>
                </a:solidFill>
              </a:rPr>
              <a:t>skladišti u bazi </a:t>
            </a:r>
            <a:r>
              <a:rPr lang="sr-Latn-RS" sz="2400" dirty="0"/>
              <a:t>podataka, obično kroz element unosa na stranici. Primer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forum </a:t>
            </a:r>
            <a:r>
              <a:rPr lang="en-US" sz="2400" dirty="0" err="1"/>
              <a:t>unos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komentar na proizvod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nickname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r>
              <a:rPr lang="en-US" sz="2400" dirty="0"/>
              <a:t>Java</a:t>
            </a:r>
            <a:r>
              <a:rPr lang="sr-Latn-RS" sz="2400" dirty="0" err="1"/>
              <a:t>Script</a:t>
            </a:r>
            <a:r>
              <a:rPr lang="sr-Latn-RS" sz="2400" dirty="0"/>
              <a:t> kod je uskladišten i </a:t>
            </a:r>
            <a:r>
              <a:rPr lang="sr-Latn-RS" sz="2400" dirty="0">
                <a:solidFill>
                  <a:schemeClr val="accent1"/>
                </a:solidFill>
              </a:rPr>
              <a:t>važi za sve </a:t>
            </a:r>
            <a:r>
              <a:rPr lang="sr-Latn-RS" sz="2400" dirty="0"/>
              <a:t>korisnike</a:t>
            </a:r>
          </a:p>
        </p:txBody>
      </p:sp>
    </p:spTree>
    <p:extLst>
      <p:ext uri="{BB962C8B-B14F-4D97-AF65-F5344CB8AC3E}">
        <p14:creationId xmlns:p14="http://schemas.microsoft.com/office/powerpoint/2010/main" val="368852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29E4408-0445-4C65-8342-DDBEE73E24FB}"/>
              </a:ext>
            </a:extLst>
          </p:cNvPr>
          <p:cNvGrpSpPr/>
          <p:nvPr/>
        </p:nvGrpSpPr>
        <p:grpSpPr>
          <a:xfrm>
            <a:off x="3027114" y="2124981"/>
            <a:ext cx="1048066" cy="1234003"/>
            <a:chOff x="1819275" y="3210719"/>
            <a:chExt cx="1048066" cy="1234003"/>
          </a:xfrm>
        </p:grpSpPr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2CFE836D-9A20-4363-87D7-CD83ECF9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80F19-84ED-4499-9271-6E298E27F55F}"/>
                </a:ext>
              </a:extLst>
            </p:cNvPr>
            <p:cNvSpPr txBox="1"/>
            <p:nvPr/>
          </p:nvSpPr>
          <p:spPr>
            <a:xfrm>
              <a:off x="1999796" y="407539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7A5C3E-BFA2-4441-98DE-31473BD2F7D6}"/>
              </a:ext>
            </a:extLst>
          </p:cNvPr>
          <p:cNvGrpSpPr/>
          <p:nvPr/>
        </p:nvGrpSpPr>
        <p:grpSpPr>
          <a:xfrm>
            <a:off x="4045513" y="3889995"/>
            <a:ext cx="914400" cy="1234003"/>
            <a:chOff x="4362450" y="4876800"/>
            <a:chExt cx="914400" cy="1234003"/>
          </a:xfrm>
        </p:grpSpPr>
        <p:pic>
          <p:nvPicPr>
            <p:cNvPr id="32" name="Graphic 31" descr="Woman">
              <a:extLst>
                <a:ext uri="{FF2B5EF4-FFF2-40B4-BE49-F238E27FC236}">
                  <a16:creationId xmlns:a16="http://schemas.microsoft.com/office/drawing/2014/main" id="{12FFE3BE-D51E-477F-BE74-9955BB23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D71E85-E40C-4D99-BDA4-89039DE05A1E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4BC277-71A3-4146-A62E-097F7C416775}"/>
              </a:ext>
            </a:extLst>
          </p:cNvPr>
          <p:cNvGrpSpPr/>
          <p:nvPr/>
        </p:nvGrpSpPr>
        <p:grpSpPr>
          <a:xfrm>
            <a:off x="7747320" y="2146566"/>
            <a:ext cx="965952" cy="1218282"/>
            <a:chOff x="6915152" y="3811032"/>
            <a:chExt cx="965952" cy="1218282"/>
          </a:xfrm>
        </p:grpSpPr>
        <p:pic>
          <p:nvPicPr>
            <p:cNvPr id="35" name="Graphic 34" descr="Server">
              <a:extLst>
                <a:ext uri="{FF2B5EF4-FFF2-40B4-BE49-F238E27FC236}">
                  <a16:creationId xmlns:a16="http://schemas.microsoft.com/office/drawing/2014/main" id="{3C603AE7-5359-48F8-A92B-B4618651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6A97B-89A3-409C-A0BC-BA292FF15D73}"/>
                </a:ext>
              </a:extLst>
            </p:cNvPr>
            <p:cNvSpPr txBox="1"/>
            <p:nvPr/>
          </p:nvSpPr>
          <p:spPr>
            <a:xfrm>
              <a:off x="6931100" y="4659982"/>
              <a:ext cx="950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Website</a:t>
              </a:r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D603DE-8764-4F36-A67F-BA31DB00FDA6}"/>
              </a:ext>
            </a:extLst>
          </p:cNvPr>
          <p:cNvCxnSpPr>
            <a:cxnSpLocks/>
          </p:cNvCxnSpPr>
          <p:nvPr/>
        </p:nvCxnSpPr>
        <p:spPr>
          <a:xfrm>
            <a:off x="3960040" y="2759086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B99B61-D0AC-4725-8918-EE581020F48A}"/>
              </a:ext>
            </a:extLst>
          </p:cNvPr>
          <p:cNvCxnSpPr>
            <a:cxnSpLocks/>
          </p:cNvCxnSpPr>
          <p:nvPr/>
        </p:nvCxnSpPr>
        <p:spPr>
          <a:xfrm flipV="1">
            <a:off x="5649196" y="3056484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7D3465-EB38-46AB-9C5F-5270D9F13D97}"/>
              </a:ext>
            </a:extLst>
          </p:cNvPr>
          <p:cNvGrpSpPr/>
          <p:nvPr/>
        </p:nvGrpSpPr>
        <p:grpSpPr>
          <a:xfrm>
            <a:off x="4668252" y="3975392"/>
            <a:ext cx="943892" cy="812429"/>
            <a:chOff x="3553573" y="4360439"/>
            <a:chExt cx="1262870" cy="1028955"/>
          </a:xfrm>
        </p:grpSpPr>
        <p:pic>
          <p:nvPicPr>
            <p:cNvPr id="40" name="Graphic 39" descr="Internet">
              <a:extLst>
                <a:ext uri="{FF2B5EF4-FFF2-40B4-BE49-F238E27FC236}">
                  <a16:creationId xmlns:a16="http://schemas.microsoft.com/office/drawing/2014/main" id="{7E3EFCD7-41B7-4D3D-A026-FF71B28E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A20ECE-D2C0-4FA3-9C1C-4A54FD78481B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24A358-7CFB-4416-871A-9A816E1046C8}"/>
              </a:ext>
            </a:extLst>
          </p:cNvPr>
          <p:cNvCxnSpPr>
            <a:cxnSpLocks/>
          </p:cNvCxnSpPr>
          <p:nvPr/>
        </p:nvCxnSpPr>
        <p:spPr>
          <a:xfrm flipH="1">
            <a:off x="5695019" y="3299420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42C3E2-1B53-4277-B29D-DCDDCD0F4EC4}"/>
              </a:ext>
            </a:extLst>
          </p:cNvPr>
          <p:cNvSpPr txBox="1"/>
          <p:nvPr/>
        </p:nvSpPr>
        <p:spPr>
          <a:xfrm>
            <a:off x="4724400" y="2133600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82BC7-AB60-4C38-BACE-61D4CA18E74D}"/>
              </a:ext>
            </a:extLst>
          </p:cNvPr>
          <p:cNvSpPr txBox="1"/>
          <p:nvPr/>
        </p:nvSpPr>
        <p:spPr>
          <a:xfrm>
            <a:off x="4648537" y="2984163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Žrtva otvara stranu sa zlonamernim script kodom</a:t>
            </a:r>
            <a:endParaRPr lang="en-US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4BD39-E669-475C-815B-6EAB4EA24F5B}"/>
              </a:ext>
            </a:extLst>
          </p:cNvPr>
          <p:cNvSpPr txBox="1"/>
          <p:nvPr/>
        </p:nvSpPr>
        <p:spPr>
          <a:xfrm>
            <a:off x="6450043" y="3903350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4. Zlonamerni kod se izvršava u pretraživaču</a:t>
            </a:r>
            <a:endParaRPr lang="en-US" sz="14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0B0298-821C-48D5-8BCF-8D85D9B93C7D}"/>
              </a:ext>
            </a:extLst>
          </p:cNvPr>
          <p:cNvGrpSpPr/>
          <p:nvPr/>
        </p:nvGrpSpPr>
        <p:grpSpPr>
          <a:xfrm>
            <a:off x="8796147" y="2259465"/>
            <a:ext cx="914400" cy="914853"/>
            <a:chOff x="10772296" y="2878539"/>
            <a:chExt cx="1058175" cy="992227"/>
          </a:xfrm>
        </p:grpSpPr>
        <p:pic>
          <p:nvPicPr>
            <p:cNvPr id="46" name="Graphic 45" descr="Database">
              <a:extLst>
                <a:ext uri="{FF2B5EF4-FFF2-40B4-BE49-F238E27FC236}">
                  <a16:creationId xmlns:a16="http://schemas.microsoft.com/office/drawing/2014/main" id="{F7F5ECCE-CB5E-4465-B6E4-DD3F7D778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6995" y="2878539"/>
              <a:ext cx="654910" cy="65491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B330F4-F2CD-4D4D-8F91-49F1F9DF91B7}"/>
                </a:ext>
              </a:extLst>
            </p:cNvPr>
            <p:cNvSpPr/>
            <p:nvPr/>
          </p:nvSpPr>
          <p:spPr>
            <a:xfrm>
              <a:off x="10772296" y="3501434"/>
              <a:ext cx="1058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r-Latn-RS"/>
                <a:t>Database</a:t>
              </a:r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40C911-F263-40D2-88A5-4C09DD565470}"/>
              </a:ext>
            </a:extLst>
          </p:cNvPr>
          <p:cNvCxnSpPr>
            <a:cxnSpLocks/>
          </p:cNvCxnSpPr>
          <p:nvPr/>
        </p:nvCxnSpPr>
        <p:spPr>
          <a:xfrm>
            <a:off x="8599715" y="2487266"/>
            <a:ext cx="401877" cy="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FED924-9277-499C-9C87-7BC6C5694784}"/>
              </a:ext>
            </a:extLst>
          </p:cNvPr>
          <p:cNvCxnSpPr>
            <a:cxnSpLocks/>
          </p:cNvCxnSpPr>
          <p:nvPr/>
        </p:nvCxnSpPr>
        <p:spPr>
          <a:xfrm flipH="1" flipV="1">
            <a:off x="8566269" y="2645393"/>
            <a:ext cx="414094" cy="45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FBE836-45B4-4ED4-A4A6-A93711EE21D2}"/>
              </a:ext>
            </a:extLst>
          </p:cNvPr>
          <p:cNvSpPr txBox="1"/>
          <p:nvPr/>
        </p:nvSpPr>
        <p:spPr>
          <a:xfrm>
            <a:off x="7773976" y="1626488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2. Server </a:t>
            </a:r>
            <a:r>
              <a:rPr lang="en-US" sz="1400" err="1"/>
              <a:t>skladi</a:t>
            </a:r>
            <a:r>
              <a:rPr lang="sr-Latn-RS" sz="1400"/>
              <a:t>šti script kod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9041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Posledice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542E43C-AAE7-DD1A-AD49-16DA3F1AF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639069"/>
              </p:ext>
            </p:extLst>
          </p:nvPr>
        </p:nvGraphicFramePr>
        <p:xfrm>
          <a:off x="3276600" y="1371600"/>
          <a:ext cx="5638800" cy="404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95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1EDD9-CA73-51FA-1091-87B442A4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7"/>
            <a:ext cx="12192000" cy="6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naru</a:t>
            </a:r>
            <a:r>
              <a:rPr lang="sr-Latn-RS" dirty="0"/>
              <a:t>šiti sigurnost sistema pomoću </a:t>
            </a:r>
            <a:r>
              <a:rPr lang="sr-Latn-RS" dirty="0" err="1"/>
              <a:t>XSSa</a:t>
            </a:r>
            <a:r>
              <a:rPr lang="sr-Latn-RS" dirty="0"/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F165-A81C-4D25-944D-7E2FB093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44662"/>
            <a:ext cx="10025743" cy="4351338"/>
          </a:xfrm>
        </p:spPr>
        <p:txBody>
          <a:bodyPr>
            <a:normAutofit/>
          </a:bodyPr>
          <a:lstStyle/>
          <a:p>
            <a:r>
              <a:rPr lang="en-US" dirty="0" err="1"/>
              <a:t>Poverljivost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Slanje podataka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server</a:t>
            </a:r>
            <a:r>
              <a:rPr lang="sr-Latn-RS" dirty="0"/>
              <a:t> napadač</a:t>
            </a:r>
            <a:r>
              <a:rPr lang="en-US" dirty="0"/>
              <a:t>a</a:t>
            </a:r>
          </a:p>
          <a:p>
            <a:r>
              <a:rPr lang="sr-Latn-RS" dirty="0"/>
              <a:t>Integritet</a:t>
            </a:r>
          </a:p>
          <a:p>
            <a:pPr marL="269875" lvl="1" indent="0">
              <a:buNone/>
            </a:pPr>
            <a:r>
              <a:rPr lang="en-US" dirty="0" err="1"/>
              <a:t>Izmena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korisnikovim</a:t>
            </a:r>
            <a:r>
              <a:rPr lang="en-US" dirty="0"/>
              <a:t> </a:t>
            </a:r>
            <a:r>
              <a:rPr lang="en-US" dirty="0" err="1"/>
              <a:t>privilegijama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Krađa sesije (slanje </a:t>
            </a:r>
            <a:r>
              <a:rPr lang="sr-Latn-RS" dirty="0" err="1"/>
              <a:t>cookie</a:t>
            </a:r>
            <a:r>
              <a:rPr lang="sr-Latn-RS" dirty="0"/>
              <a:t> napadaču)</a:t>
            </a:r>
          </a:p>
          <a:p>
            <a:pPr marL="269875" lvl="1" indent="0">
              <a:buNone/>
            </a:pPr>
            <a:r>
              <a:rPr lang="sr-Latn-RS" dirty="0"/>
              <a:t>	Eskalacije privilegija (</a:t>
            </a:r>
            <a:r>
              <a:rPr lang="sr-Latn-RS" dirty="0" err="1"/>
              <a:t>administ</a:t>
            </a:r>
            <a:r>
              <a:rPr lang="en-US" dirty="0"/>
              <a:t>rat</a:t>
            </a:r>
            <a:r>
              <a:rPr lang="sr-Latn-RS" dirty="0" err="1"/>
              <a:t>or</a:t>
            </a:r>
            <a:r>
              <a:rPr lang="sr-Latn-RS" dirty="0"/>
              <a:t>, direktor firme, državni zvaničnik...)</a:t>
            </a:r>
          </a:p>
          <a:p>
            <a:r>
              <a:rPr lang="sr-Latn-RS" dirty="0"/>
              <a:t>Reputacija</a:t>
            </a:r>
          </a:p>
          <a:p>
            <a:pPr marL="269875" lvl="1" indent="0">
              <a:buNone/>
            </a:pPr>
            <a:r>
              <a:rPr lang="sr-Latn-RS" dirty="0"/>
              <a:t>Ubacivanje neprikladnih sadržaja na web sajt</a:t>
            </a:r>
            <a:r>
              <a:rPr lang="en-US" dirty="0"/>
              <a:t>  (“website defacement”)</a:t>
            </a:r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4806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pcb board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8" b="2169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HTTP </a:t>
            </a:r>
            <a:r>
              <a:rPr lang="en-US" dirty="0" err="1"/>
              <a:t>protokola</a:t>
            </a:r>
            <a:r>
              <a:rPr lang="en-US" dirty="0"/>
              <a:t>, </a:t>
            </a:r>
            <a:r>
              <a:rPr lang="en-US" dirty="0" err="1"/>
              <a:t>HTMLa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JavaScripta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r>
              <a:rPr lang="sr-Latn-RS" dirty="0"/>
              <a:t>Server sesija korisnika se uspostavlja posle </a:t>
            </a:r>
            <a:r>
              <a:rPr lang="sr-Latn-RS" dirty="0" err="1"/>
              <a:t>autentifikacije</a:t>
            </a:r>
            <a:r>
              <a:rPr lang="sr-Latn-RS" dirty="0"/>
              <a:t> (logina)</a:t>
            </a:r>
            <a:endParaRPr lang="en-US" dirty="0"/>
          </a:p>
          <a:p>
            <a:pPr lvl="1"/>
            <a:r>
              <a:rPr lang="sr-Latn-RS" dirty="0"/>
              <a:t>završava se nakon </a:t>
            </a:r>
            <a:r>
              <a:rPr lang="sr-Latn-RS" dirty="0" err="1"/>
              <a:t>logouta</a:t>
            </a:r>
            <a:endParaRPr lang="sr-Latn-RS" dirty="0"/>
          </a:p>
          <a:p>
            <a:r>
              <a:rPr lang="en-US" dirty="0" err="1"/>
              <a:t>Sesija</a:t>
            </a:r>
            <a:r>
              <a:rPr lang="en-US" dirty="0"/>
              <a:t> o</a:t>
            </a:r>
            <a:r>
              <a:rPr lang="sr-Latn-RS" dirty="0" err="1"/>
              <a:t>značava</a:t>
            </a:r>
            <a:r>
              <a:rPr lang="sr-Latn-RS" dirty="0"/>
              <a:t> da je korisnikova </a:t>
            </a:r>
            <a:r>
              <a:rPr lang="sr-Latn-RS" dirty="0" err="1"/>
              <a:t>autentifikacija</a:t>
            </a:r>
            <a:r>
              <a:rPr lang="sr-Latn-RS" dirty="0"/>
              <a:t> trenutno važeća</a:t>
            </a:r>
          </a:p>
        </p:txBody>
      </p:sp>
    </p:spTree>
    <p:extLst>
      <p:ext uri="{BB962C8B-B14F-4D97-AF65-F5344CB8AC3E}">
        <p14:creationId xmlns:p14="http://schemas.microsoft.com/office/powerpoint/2010/main" val="311362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Sesija se obično identifikuje pomoću </a:t>
            </a:r>
            <a:r>
              <a:rPr lang="sr-Latn-RS" b="1" dirty="0" err="1"/>
              <a:t>cookie</a:t>
            </a:r>
            <a:r>
              <a:rPr lang="sr-Latn-RS" b="1" dirty="0"/>
              <a:t>-ja</a:t>
            </a:r>
            <a:r>
              <a:rPr lang="en-US" dirty="0"/>
              <a:t>. </a:t>
            </a:r>
            <a:r>
              <a:rPr lang="en-US" b="1" dirty="0"/>
              <a:t>Cookie</a:t>
            </a:r>
            <a:r>
              <a:rPr lang="en-US" dirty="0"/>
              <a:t> se </a:t>
            </a:r>
            <a:r>
              <a:rPr lang="sr-Latn-RS" dirty="0"/>
              <a:t>šalje sa svakim HTTP </a:t>
            </a:r>
            <a:r>
              <a:rPr lang="en-US" dirty="0" err="1"/>
              <a:t>zahtevom</a:t>
            </a:r>
            <a:r>
              <a:rPr lang="sr-Latn-R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294A8-C403-4115-B08F-9E03B597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20808"/>
            <a:ext cx="4529073" cy="8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A3246-3DF8-4ACC-9481-4966F54C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" y="289203"/>
            <a:ext cx="7815263" cy="1293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7DE62-A1BB-4A1D-B8C9-F9BA6257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685800"/>
            <a:ext cx="2743583" cy="351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3E966-83B8-4743-AAA1-4BAB320F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3" y="4355112"/>
            <a:ext cx="3862387" cy="1203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EB45E-4809-96B3-54E4-C30059B9F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46909"/>
            <a:ext cx="2117779" cy="214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BE52-4BD4-752B-7CAC-C9C3ECCBF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126" y="1653869"/>
            <a:ext cx="1996905" cy="206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B8C0F-28F1-EC0C-7D48-428737B07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911" y="1582376"/>
            <a:ext cx="2185129" cy="2140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0FAFB-3E42-05F1-75D0-2D5A622A8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592" y="4427178"/>
            <a:ext cx="2743583" cy="1438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15F028-7126-E30C-2C5E-1BB35C7E7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778" y="3992897"/>
            <a:ext cx="4258439" cy="2095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4480E2-978B-9BFA-CD26-F8D9AB22953A}"/>
              </a:ext>
            </a:extLst>
          </p:cNvPr>
          <p:cNvSpPr txBox="1"/>
          <p:nvPr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9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XML </a:t>
            </a:r>
            <a:r>
              <a:rPr lang="en-US" dirty="0" err="1"/>
              <a:t>deklarativni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, koji </a:t>
            </a:r>
            <a:r>
              <a:rPr lang="en-US" dirty="0" err="1"/>
              <a:t>defini</a:t>
            </a:r>
            <a:r>
              <a:rPr lang="sr-Latn-RS" dirty="0" err="1"/>
              <a:t>še</a:t>
            </a:r>
            <a:r>
              <a:rPr lang="sr-Latn-R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strukturu i izgled </a:t>
            </a:r>
            <a:r>
              <a:rPr lang="sr-Latn-RS" dirty="0"/>
              <a:t>web stranice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HTML </a:t>
            </a:r>
            <a:r>
              <a:rPr lang="sr-Latn-RS" b="1" dirty="0">
                <a:solidFill>
                  <a:schemeClr val="accent1"/>
                </a:solidFill>
              </a:rPr>
              <a:t>elementi i atribut</a:t>
            </a:r>
            <a:r>
              <a:rPr lang="en-US" b="1" dirty="0" err="1">
                <a:solidFill>
                  <a:schemeClr val="accent1"/>
                </a:solidFill>
              </a:rPr>
              <a:t>i</a:t>
            </a:r>
            <a:r>
              <a:rPr lang="sr-Latn-RS" b="1" dirty="0">
                <a:solidFill>
                  <a:schemeClr val="accent1"/>
                </a:solidFill>
              </a:rPr>
              <a:t> </a:t>
            </a:r>
            <a:r>
              <a:rPr lang="sr-Latn-RS" dirty="0"/>
              <a:t>daju instrukcije pretraživaču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sr-Latn-RS" dirty="0"/>
              <a:t>prikaže stranicu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=“llama.jpg” /&gt;</a:t>
            </a:r>
          </a:p>
        </p:txBody>
      </p:sp>
    </p:spTree>
    <p:extLst>
      <p:ext uri="{BB962C8B-B14F-4D97-AF65-F5344CB8AC3E}">
        <p14:creationId xmlns:p14="http://schemas.microsoft.com/office/powerpoint/2010/main" val="210913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JavaScript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Programski j</a:t>
            </a:r>
            <a:r>
              <a:rPr lang="en-US" dirty="0" err="1"/>
              <a:t>ezik</a:t>
            </a:r>
            <a:r>
              <a:rPr lang="en-US" dirty="0"/>
              <a:t> koji </a:t>
            </a:r>
            <a:r>
              <a:rPr lang="en-US" dirty="0" err="1"/>
              <a:t>omogu</a:t>
            </a:r>
            <a:r>
              <a:rPr lang="sr-Latn-RS" dirty="0" err="1"/>
              <a:t>ćava</a:t>
            </a:r>
            <a:r>
              <a:rPr lang="sr-Latn-R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dinamičko menjanje</a:t>
            </a:r>
            <a:r>
              <a:rPr lang="sr-Latn-RS" dirty="0"/>
              <a:t> HTML stranice</a:t>
            </a:r>
          </a:p>
          <a:p>
            <a:pPr marL="0" indent="0">
              <a:buNone/>
            </a:pPr>
            <a:r>
              <a:rPr lang="sr-Latn-RS" dirty="0"/>
              <a:t>Izvršava se u pretraživaču korisnika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&lt;script&gt;</a:t>
            </a:r>
            <a:endParaRPr lang="sr-Latn-RS" dirty="0"/>
          </a:p>
          <a:p>
            <a:pPr marL="0" indent="0">
              <a:buNone/>
            </a:pPr>
            <a:r>
              <a:rPr lang="sr-Latn-RS" dirty="0"/>
              <a:t>   do</a:t>
            </a:r>
            <a:r>
              <a:rPr lang="en-US" dirty="0" err="1"/>
              <a:t>cument.getElementById</a:t>
            </a:r>
            <a:r>
              <a:rPr lang="en-US" dirty="0"/>
              <a:t>(‘</a:t>
            </a:r>
            <a:r>
              <a:rPr lang="en-US" dirty="0" err="1"/>
              <a:t>myElementId</a:t>
            </a:r>
            <a:r>
              <a:rPr lang="en-US" dirty="0"/>
              <a:t>’).</a:t>
            </a:r>
            <a:r>
              <a:rPr lang="en-US" dirty="0" err="1"/>
              <a:t>getAttribute</a:t>
            </a:r>
            <a:r>
              <a:rPr lang="en-US" dirty="0"/>
              <a:t>(‘</a:t>
            </a:r>
            <a:r>
              <a:rPr lang="en-US" dirty="0" err="1"/>
              <a:t>src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0288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REST zahtevi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Obični HTTP zahtev koji menja neke podatke na serveru</a:t>
            </a:r>
          </a:p>
          <a:p>
            <a:r>
              <a:rPr lang="sr-Latn-RS" dirty="0">
                <a:solidFill>
                  <a:schemeClr val="accent1"/>
                </a:solidFill>
              </a:rPr>
              <a:t>POST</a:t>
            </a:r>
            <a:r>
              <a:rPr lang="sr-Latn-RS" dirty="0"/>
              <a:t> </a:t>
            </a:r>
            <a:r>
              <a:rPr lang="en-US" dirty="0"/>
              <a:t>→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podatak</a:t>
            </a:r>
            <a:r>
              <a:rPr lang="sr-Latn-RS" dirty="0"/>
              <a:t> na serveru</a:t>
            </a: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GET</a:t>
            </a:r>
            <a:r>
              <a:rPr lang="en-US" dirty="0"/>
              <a:t> → </a:t>
            </a:r>
            <a:r>
              <a:rPr lang="sr-Latn-RS" dirty="0"/>
              <a:t>vraća podatak sa servera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 </a:t>
            </a:r>
            <a:r>
              <a:rPr lang="en-US" dirty="0" err="1"/>
              <a:t>JavaScriptu</a:t>
            </a:r>
            <a:r>
              <a:rPr lang="en-US" dirty="0"/>
              <a:t> se </a:t>
            </a:r>
            <a:r>
              <a:rPr lang="en-US" dirty="0" err="1"/>
              <a:t>izv</a:t>
            </a:r>
            <a:r>
              <a:rPr lang="sr-Latn-RS" dirty="0" err="1"/>
              <a:t>ršavaju</a:t>
            </a:r>
            <a:r>
              <a:rPr lang="sr-Latn-RS" dirty="0"/>
              <a:t> pomoću </a:t>
            </a:r>
            <a:r>
              <a:rPr lang="sr-Latn-RS" b="1" dirty="0" err="1">
                <a:solidFill>
                  <a:schemeClr val="accent1"/>
                </a:solidFill>
              </a:rPr>
              <a:t>fetch</a:t>
            </a:r>
            <a:r>
              <a:rPr lang="sr-Latn-RS" dirty="0"/>
              <a:t> funkcije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4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61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5FB3-D290-863C-5FEC-B9ECCC4E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Instrukcije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22A05-310D-9A1B-5092-34A748E37C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git clone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https://github.com/MilanStarcevic/Open-IT.git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Otvorite</a:t>
            </a:r>
            <a:r>
              <a:rPr lang="en-US" dirty="0"/>
              <a:t> folder </a:t>
            </a:r>
            <a:r>
              <a:rPr lang="en-US" b="1" dirty="0" err="1">
                <a:solidFill>
                  <a:schemeClr val="accent1"/>
                </a:solidFill>
              </a:rPr>
              <a:t>VisageBook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 u </a:t>
            </a:r>
            <a:r>
              <a:rPr lang="en-US" b="1" dirty="0"/>
              <a:t>IntelliJ IDEA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Ova prezentacija se nalazi u ovom </a:t>
            </a:r>
            <a:r>
              <a:rPr lang="sr-Latn-RS" dirty="0" err="1"/>
              <a:t>GitHub</a:t>
            </a:r>
            <a:r>
              <a:rPr lang="sr-Latn-RS" dirty="0"/>
              <a:t> repozitorijumu (.</a:t>
            </a:r>
            <a:r>
              <a:rPr lang="sr-Latn-RS" dirty="0" err="1"/>
              <a:t>pptx</a:t>
            </a:r>
            <a:r>
              <a:rPr lang="sr-Latn-RS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345FD-F033-DB0A-D93B-B57592A5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99616"/>
            <a:ext cx="10206856" cy="8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2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695E4-55DD-5AE6-598B-FBA152FB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Scena </a:t>
            </a:r>
            <a:r>
              <a:rPr lang="en-US" dirty="0" err="1"/>
              <a:t>zlo</a:t>
            </a:r>
            <a:r>
              <a:rPr lang="sr-Latn-RS" dirty="0"/>
              <a:t>čina</a:t>
            </a:r>
            <a:endParaRPr lang="en-US" dirty="0"/>
          </a:p>
        </p:txBody>
      </p:sp>
      <p:pic>
        <p:nvPicPr>
          <p:cNvPr id="8" name="Graphic 7" descr="Baseball hat with solid fill">
            <a:extLst>
              <a:ext uri="{FF2B5EF4-FFF2-40B4-BE49-F238E27FC236}">
                <a16:creationId xmlns:a16="http://schemas.microsoft.com/office/drawing/2014/main" id="{CE44DEE6-09B2-50E8-9080-D022AFB0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950" y="2068372"/>
            <a:ext cx="914400" cy="914400"/>
          </a:xfrm>
          <a:prstGeom prst="rect">
            <a:avLst/>
          </a:prstGeom>
        </p:spPr>
      </p:pic>
      <p:pic>
        <p:nvPicPr>
          <p:cNvPr id="11" name="Graphic 10" descr="Baseball hat with solid fill">
            <a:extLst>
              <a:ext uri="{FF2B5EF4-FFF2-40B4-BE49-F238E27FC236}">
                <a16:creationId xmlns:a16="http://schemas.microsoft.com/office/drawing/2014/main" id="{358B1E1D-74DB-33F5-8ADA-BD643198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200950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5E4BB6-A604-330A-BAAB-8A72821E1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26" y="5237410"/>
            <a:ext cx="571500" cy="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A4D38-1ECF-0DEE-61D1-55537D580FF4}"/>
              </a:ext>
            </a:extLst>
          </p:cNvPr>
          <p:cNvSpPr txBox="1"/>
          <p:nvPr/>
        </p:nvSpPr>
        <p:spPr>
          <a:xfrm>
            <a:off x="4724400" y="5643447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Žule </a:t>
            </a:r>
            <a:r>
              <a:rPr lang="en-US" sz="2200" dirty="0">
                <a:latin typeface="AA Zuehlke" pitchFamily="2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69949-A686-C8D2-2899-77EE90077883}"/>
              </a:ext>
            </a:extLst>
          </p:cNvPr>
          <p:cNvSpPr txBox="1"/>
          <p:nvPr/>
        </p:nvSpPr>
        <p:spPr>
          <a:xfrm>
            <a:off x="1228725" y="2786829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>
                <a:latin typeface="AA Zuehlke" pitchFamily="2" charset="0"/>
              </a:rPr>
              <a:t>Aleks </a:t>
            </a:r>
            <a:r>
              <a:rPr lang="en-US" sz="2200" dirty="0" err="1">
                <a:latin typeface="AA Zuehlke" pitchFamily="2" charset="0"/>
              </a:rPr>
              <a:t>Korisnik</a:t>
            </a:r>
            <a:endParaRPr lang="en-US" sz="2200" dirty="0">
              <a:latin typeface="AA Zuehlk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97565-789B-7318-5869-D77E74F2F7D9}"/>
              </a:ext>
            </a:extLst>
          </p:cNvPr>
          <p:cNvSpPr txBox="1"/>
          <p:nvPr/>
        </p:nvSpPr>
        <p:spPr>
          <a:xfrm>
            <a:off x="8305800" y="2727960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 err="1">
                <a:latin typeface="AA Zuehlke" pitchFamily="2" charset="0"/>
              </a:rPr>
              <a:t>Bla</a:t>
            </a:r>
            <a:r>
              <a:rPr lang="sr-Latn-RS" sz="2200" dirty="0" err="1">
                <a:latin typeface="AA Zuehlke" pitchFamily="2" charset="0"/>
              </a:rPr>
              <a:t>ža</a:t>
            </a:r>
            <a:r>
              <a:rPr lang="sr-Latn-RS" sz="2200" dirty="0">
                <a:latin typeface="AA Zuehlke" pitchFamily="2" charset="0"/>
              </a:rPr>
              <a:t> Haker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75BE2AEF-662E-2ED2-D2BA-80022043C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400" y="341376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0C8ABF-6F2B-5BB7-1A48-B6A64D3CE1BF}"/>
              </a:ext>
            </a:extLst>
          </p:cNvPr>
          <p:cNvSpPr txBox="1"/>
          <p:nvPr/>
        </p:nvSpPr>
        <p:spPr>
          <a:xfrm>
            <a:off x="9372600" y="4336187"/>
            <a:ext cx="2336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Server za </a:t>
            </a:r>
          </a:p>
          <a:p>
            <a:pPr algn="l"/>
            <a:r>
              <a:rPr lang="sr-Latn-RS" sz="2200" dirty="0">
                <a:latin typeface="AA Zuehlke" pitchFamily="2" charset="0"/>
              </a:rPr>
              <a:t>skladištenje 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9" name="Graphic 18" descr="Gingerbread cookie with solid fill">
            <a:extLst>
              <a:ext uri="{FF2B5EF4-FFF2-40B4-BE49-F238E27FC236}">
                <a16:creationId xmlns:a16="http://schemas.microsoft.com/office/drawing/2014/main" id="{71B6B2A8-2B6E-B524-E24A-CDEC3BE91E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8000" y="4537245"/>
            <a:ext cx="609600" cy="609600"/>
          </a:xfrm>
          <a:prstGeom prst="rect">
            <a:avLst/>
          </a:prstGeom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B0658619-60E3-A8B0-D0DD-0B3192244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3962" y="259128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30538D-C15F-2594-86BC-95AEFB3AF742}"/>
              </a:ext>
            </a:extLst>
          </p:cNvPr>
          <p:cNvSpPr txBox="1"/>
          <p:nvPr/>
        </p:nvSpPr>
        <p:spPr>
          <a:xfrm>
            <a:off x="4573820" y="35052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200" dirty="0" err="1">
                <a:latin typeface="AA Zuehlke" pitchFamily="2" charset="0"/>
              </a:rPr>
              <a:t>VisageBook</a:t>
            </a:r>
            <a:endParaRPr lang="en-US" sz="2200" dirty="0">
              <a:latin typeface="AA Zuehlke" pitchFamily="2" charset="0"/>
            </a:endParaRPr>
          </a:p>
          <a:p>
            <a:pPr algn="ctr"/>
            <a:r>
              <a:rPr lang="sr-Latn-RS" sz="2200" dirty="0">
                <a:latin typeface="AA Zuehlke" pitchFamily="2" charset="0"/>
              </a:rPr>
              <a:t>s</a:t>
            </a:r>
            <a:r>
              <a:rPr lang="en-US" sz="2200" dirty="0" err="1">
                <a:latin typeface="AA Zuehlke" pitchFamily="2" charset="0"/>
              </a:rPr>
              <a:t>ocijalna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en-US" sz="2200" dirty="0" err="1">
                <a:latin typeface="AA Zuehlke" pitchFamily="2" charset="0"/>
              </a:rPr>
              <a:t>mre</a:t>
            </a:r>
            <a:r>
              <a:rPr lang="sr-Latn-RS" sz="2200" dirty="0" err="1">
                <a:latin typeface="AA Zuehlke" pitchFamily="2" charset="0"/>
              </a:rPr>
              <a:t>ža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240405-6638-E051-818A-9D8FA2C3373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2419350" y="2525572"/>
            <a:ext cx="2614612" cy="522908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A66F92-62C7-FA2A-EF5E-E954C71415B0}"/>
              </a:ext>
            </a:extLst>
          </p:cNvPr>
          <p:cNvCxnSpPr>
            <a:stCxn id="11" idx="1"/>
            <a:endCxn id="21" idx="3"/>
          </p:cNvCxnSpPr>
          <p:nvPr/>
        </p:nvCxnSpPr>
        <p:spPr>
          <a:xfrm flipH="1">
            <a:off x="5948362" y="2466703"/>
            <a:ext cx="2586038" cy="581777"/>
          </a:xfrm>
          <a:prstGeom prst="line">
            <a:avLst/>
          </a:prstGeom>
          <a:ln w="25400">
            <a:solidFill>
              <a:srgbClr val="001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B205A3-ED42-448B-AEE4-1D3A4A3B5010}"/>
              </a:ext>
            </a:extLst>
          </p:cNvPr>
          <p:cNvSpPr txBox="1"/>
          <p:nvPr/>
        </p:nvSpPr>
        <p:spPr>
          <a:xfrm>
            <a:off x="482600" y="41910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Dragica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sr-Latn-RS" sz="2200" dirty="0">
                <a:latin typeface="AA Zuehlke" pitchFamily="2" charset="0"/>
              </a:rPr>
              <a:t>Drugarica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803829-E953-AC61-E6A9-A7B294AF8D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40233" y="3048480"/>
            <a:ext cx="2493729" cy="1279680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7DA9278A-68DC-B7C8-0FA5-B41B33665FAA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5948362" y="3048480"/>
            <a:ext cx="3729038" cy="82248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2A367-9202-113D-9DBB-51DE4379FA65}"/>
              </a:ext>
            </a:extLst>
          </p:cNvPr>
          <p:cNvSpPr txBox="1"/>
          <p:nvPr/>
        </p:nvSpPr>
        <p:spPr>
          <a:xfrm>
            <a:off x="8115300" y="5237410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hlinkClick r:id="rId13"/>
              </a:rPr>
              <a:t>https://securitydemo-server.azurewebsites.net/cookiestealer</a:t>
            </a:r>
            <a:endParaRPr lang="en-US" sz="1200" dirty="0"/>
          </a:p>
        </p:txBody>
      </p:sp>
      <p:pic>
        <p:nvPicPr>
          <p:cNvPr id="20" name="Graphic 19" descr="Baseball hat with solid fill">
            <a:extLst>
              <a:ext uri="{FF2B5EF4-FFF2-40B4-BE49-F238E27FC236}">
                <a16:creationId xmlns:a16="http://schemas.microsoft.com/office/drawing/2014/main" id="{28F6420B-0CA2-B9B0-049D-52EDD982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97233" y="33746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Demonstracija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a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1" b="21731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Zaštita od 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Zaštita</a:t>
            </a:r>
            <a:endParaRPr lang="sr-Latn-R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Whitelist: </a:t>
            </a:r>
            <a:r>
              <a:rPr lang="sr-Latn-RS" dirty="0"/>
              <a:t>Dozvoliti samo sigurne karaktere kao unos korisnika</a:t>
            </a:r>
          </a:p>
          <a:p>
            <a:r>
              <a:rPr lang="en-US" dirty="0"/>
              <a:t>Blacklist: I</a:t>
            </a:r>
            <a:r>
              <a:rPr lang="sr-Latn-RS" dirty="0" err="1"/>
              <a:t>zbacivanje</a:t>
            </a:r>
            <a:r>
              <a:rPr lang="sr-Latn-RS" dirty="0"/>
              <a:t> nesigurnih karaktera</a:t>
            </a:r>
            <a:r>
              <a:rPr lang="en-US" dirty="0"/>
              <a:t> (</a:t>
            </a:r>
            <a:r>
              <a:rPr lang="en-US" dirty="0" err="1"/>
              <a:t>na</a:t>
            </a:r>
            <a:r>
              <a:rPr lang="en-US" dirty="0"/>
              <a:t> primer &lt; </a:t>
            </a:r>
            <a:r>
              <a:rPr lang="en-US" dirty="0" err="1"/>
              <a:t>i</a:t>
            </a:r>
            <a:r>
              <a:rPr lang="en-US" dirty="0"/>
              <a:t> &gt;)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Sanitizacija</a:t>
            </a:r>
            <a:r>
              <a:rPr lang="en-US" dirty="0"/>
              <a:t>: Kori</a:t>
            </a:r>
            <a:r>
              <a:rPr lang="sr-Latn-RS" dirty="0" err="1"/>
              <a:t>šćenje</a:t>
            </a:r>
            <a:r>
              <a:rPr lang="sr-Latn-RS" dirty="0"/>
              <a:t> sigurnih alata </a:t>
            </a:r>
            <a:r>
              <a:rPr lang="en-US" dirty="0"/>
              <a:t>za </a:t>
            </a:r>
            <a:r>
              <a:rPr lang="en-US" dirty="0" err="1"/>
              <a:t>ispisivanje</a:t>
            </a:r>
            <a:r>
              <a:rPr lang="en-US" dirty="0"/>
              <a:t> </a:t>
            </a:r>
            <a:r>
              <a:rPr lang="en-US" dirty="0" err="1"/>
              <a:t>sadr</a:t>
            </a:r>
            <a:r>
              <a:rPr lang="sr-Latn-RS" dirty="0" err="1"/>
              <a:t>žaja</a:t>
            </a:r>
            <a:r>
              <a:rPr lang="sr-Latn-RS" dirty="0"/>
              <a:t> iz </a:t>
            </a:r>
            <a:r>
              <a:rPr lang="sr-Latn-RS" dirty="0" err="1"/>
              <a:t>frameworka</a:t>
            </a:r>
            <a:endParaRPr lang="sr-Latn-RS" dirty="0"/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2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/>
            <a:r>
              <a:rPr lang="sr-Latn-RS" dirty="0" err="1">
                <a:ea typeface="+mn-lt"/>
                <a:cs typeface="+mn-lt"/>
              </a:rPr>
              <a:t>Sanitizacija</a:t>
            </a:r>
            <a:r>
              <a:rPr lang="sr-Latn-RS" dirty="0">
                <a:ea typeface="+mn-lt"/>
                <a:cs typeface="+mn-lt"/>
              </a:rPr>
              <a:t> se uvek radi nad izlaznim podacima</a:t>
            </a:r>
            <a:endParaRPr lang="sr-Latn-RS" dirty="0"/>
          </a:p>
          <a:p>
            <a:pPr lvl="1"/>
            <a:r>
              <a:rPr lang="sr-Latn-RS" dirty="0"/>
              <a:t>Koristiti samo </a:t>
            </a:r>
            <a:r>
              <a:rPr lang="sr-Latn-RS" b="1" dirty="0">
                <a:solidFill>
                  <a:schemeClr val="accent1"/>
                </a:solidFill>
              </a:rPr>
              <a:t>postojeće biblioteke</a:t>
            </a:r>
            <a:r>
              <a:rPr lang="sr-Latn-RS" b="1" dirty="0"/>
              <a:t> </a:t>
            </a:r>
            <a:r>
              <a:rPr lang="sr-Latn-RS" dirty="0"/>
              <a:t>za </a:t>
            </a:r>
            <a:r>
              <a:rPr lang="sr-Latn-RS" dirty="0" err="1"/>
              <a:t>sanitizaciju</a:t>
            </a:r>
            <a:endParaRPr lang="sr-Latn-RS" dirty="0">
              <a:ea typeface="+mn-lt"/>
              <a:cs typeface="+mn-lt"/>
            </a:endParaRPr>
          </a:p>
          <a:p>
            <a:pPr lvl="1">
              <a:spcAft>
                <a:spcPts val="600"/>
              </a:spcAft>
            </a:pPr>
            <a:r>
              <a:rPr lang="sr-Latn-RS" dirty="0"/>
              <a:t>Nikada </a:t>
            </a:r>
            <a:r>
              <a:rPr lang="sr-Latn-RS" b="1" dirty="0">
                <a:solidFill>
                  <a:schemeClr val="accent1"/>
                </a:solidFill>
              </a:rPr>
              <a:t>ne kreirajte </a:t>
            </a:r>
            <a:r>
              <a:rPr lang="sr-Latn-RS" dirty="0"/>
              <a:t>svoje sanitizere!</a:t>
            </a:r>
          </a:p>
          <a:p>
            <a:pPr lvl="2">
              <a:spcAft>
                <a:spcPts val="600"/>
              </a:spcAft>
            </a:pPr>
            <a:r>
              <a:rPr lang="sr-Latn-RS" dirty="0"/>
              <a:t>Izuzetno</a:t>
            </a:r>
            <a:r>
              <a:rPr lang="en-US" dirty="0"/>
              <a:t> je</a:t>
            </a:r>
            <a:r>
              <a:rPr lang="sr-Latn-RS" dirty="0"/>
              <a:t> kompleksno kreirati sanitizere</a:t>
            </a:r>
            <a:endParaRPr lang="en-US" dirty="0"/>
          </a:p>
          <a:p>
            <a:pPr lvl="2"/>
            <a:r>
              <a:rPr lang="sr-Latn-RS" sz="2000" dirty="0">
                <a:cs typeface="Calibri" panose="020F0502020204030204"/>
              </a:rPr>
              <a:t>Cheatsheat za različite napade: </a:t>
            </a:r>
            <a:r>
              <a:rPr lang="en-US" sz="2000" dirty="0">
                <a:cs typeface="Calibri" panose="020F0502020204030204"/>
              </a:rPr>
              <a:t>https://owasp.org/www-community/xss-filter-evasion-cheatsheet</a:t>
            </a:r>
          </a:p>
          <a:p>
            <a:pPr lvl="2"/>
            <a:endParaRPr lang="sr-Latn-RS" dirty="0"/>
          </a:p>
          <a:p>
            <a:pPr marL="914400" lvl="2" indent="0">
              <a:buNone/>
            </a:pPr>
            <a:endParaRPr lang="sr-Latn-RS" dirty="0">
              <a:cs typeface="Calibri" panose="020F0502020204030204"/>
            </a:endParaRPr>
          </a:p>
          <a:p>
            <a:pPr lvl="1"/>
            <a:endParaRPr lang="sr-Latn-R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sr-Latn-RS" dirty="0"/>
              <a:t>Sanitizeri:</a:t>
            </a:r>
          </a:p>
          <a:p>
            <a:pPr lvl="1"/>
            <a:r>
              <a:rPr lang="sr-Latn-RS" dirty="0"/>
              <a:t>JAVA: </a:t>
            </a:r>
            <a:r>
              <a:rPr lang="en-US" b="1" dirty="0" err="1"/>
              <a:t>HtmlUtils.htmlEscape</a:t>
            </a:r>
            <a:endParaRPr lang="en-US" b="1" dirty="0"/>
          </a:p>
          <a:p>
            <a:pPr lvl="1"/>
            <a:r>
              <a:rPr lang="sr-Latn-RS" dirty="0"/>
              <a:t>.NET: </a:t>
            </a:r>
            <a:r>
              <a:rPr lang="en-US" dirty="0" err="1"/>
              <a:t>System.Web.Security.AntiXss.</a:t>
            </a:r>
            <a:r>
              <a:rPr lang="en-US" b="1" dirty="0" err="1"/>
              <a:t>AntiXssEncoder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58A6CD-0F94-4988-BB13-10F2A1355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16049"/>
            <a:ext cx="10766612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SRC="/"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String.fromCharCode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(88,83,83))"&gt;&lt;/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5CD32E-050C-46EE-A535-CE5A6CC0C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65706"/>
            <a:ext cx="10766612" cy="5539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&amp;#0000106&amp;#0000097&amp;#0000118&amp;#0000097&amp;#0000115&amp;#0000099&amp;#0000114&amp;#0000105&amp;#0000112&amp;#0000116&amp;#0000058&amp;#0000097&amp;#0000108&amp;#0000101&amp;#0000114&amp;#0000116&amp;#0000040&amp;#0000039&amp;#0000088&amp;#0000083&amp;#0000083&amp;#0000039&amp;#0000041"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2A7D49-FC41-46EB-BDC8-79EE286DE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34891"/>
            <a:ext cx="3040380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="x"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="alert('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xss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')"&gt;</a:t>
            </a:r>
          </a:p>
        </p:txBody>
      </p:sp>
    </p:spTree>
    <p:extLst>
      <p:ext uri="{BB962C8B-B14F-4D97-AF65-F5344CB8AC3E}">
        <p14:creationId xmlns:p14="http://schemas.microsoft.com/office/powerpoint/2010/main" val="117762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4CCE55-BA7A-E323-397E-DF45B7F57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5233" b="-40293"/>
          <a:stretch/>
        </p:blipFill>
        <p:spPr>
          <a:xfrm>
            <a:off x="502920" y="990600"/>
            <a:ext cx="11379199" cy="45212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E5CD6C-5F5B-87B6-B547-91F4B61EFE99}"/>
              </a:ext>
            </a:extLst>
          </p:cNvPr>
          <p:cNvSpPr/>
          <p:nvPr/>
        </p:nvSpPr>
        <p:spPr>
          <a:xfrm>
            <a:off x="685800" y="2819400"/>
            <a:ext cx="31242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3954C-6247-9B25-394C-2578DFD2AC1D}"/>
              </a:ext>
            </a:extLst>
          </p:cNvPr>
          <p:cNvSpPr/>
          <p:nvPr/>
        </p:nvSpPr>
        <p:spPr>
          <a:xfrm>
            <a:off x="7391400" y="1752600"/>
            <a:ext cx="31242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CD805-314C-A45A-EE94-5396836F5439}"/>
              </a:ext>
            </a:extLst>
          </p:cNvPr>
          <p:cNvSpPr txBox="1"/>
          <p:nvPr/>
        </p:nvSpPr>
        <p:spPr>
          <a:xfrm>
            <a:off x="685800" y="5252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https://owasp.org/www-project-top-ten/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648279-A630-1AD5-8B82-EA8643E7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26" y="4921783"/>
            <a:ext cx="3390900" cy="11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8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 kroz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JavaScript, </a:t>
            </a:r>
            <a:r>
              <a:rPr lang="en-US" dirty="0" err="1"/>
              <a:t>na</a:t>
            </a:r>
            <a:r>
              <a:rPr lang="en-US" dirty="0"/>
              <a:t> HTML Element DOM </a:t>
            </a:r>
            <a:r>
              <a:rPr lang="en-US" dirty="0" err="1"/>
              <a:t>objektu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sr-Latn-R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textContent</a:t>
            </a:r>
            <a:r>
              <a:rPr lang="sr-Latn-RS" dirty="0"/>
              <a:t> umesto </a:t>
            </a:r>
            <a:r>
              <a:rPr lang="sr-Latn-RS" b="1" dirty="0" err="1"/>
              <a:t>innerHTML</a:t>
            </a:r>
            <a:endParaRPr lang="en-US" b="1" dirty="0"/>
          </a:p>
          <a:p>
            <a:r>
              <a:rPr lang="en-US" dirty="0" err="1"/>
              <a:t>Thymeleaf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HTML </a:t>
            </a:r>
            <a:r>
              <a:rPr lang="en-US" dirty="0" err="1"/>
              <a:t>tagu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th:text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umesto</a:t>
            </a:r>
            <a:r>
              <a:rPr lang="en-US" b="1" dirty="0"/>
              <a:t> </a:t>
            </a:r>
            <a:r>
              <a:rPr lang="en-US" b="1" dirty="0" err="1"/>
              <a:t>th:utext</a:t>
            </a:r>
            <a:r>
              <a:rPr lang="en-US" dirty="0"/>
              <a:t> (unescaped text)</a:t>
            </a:r>
            <a:endParaRPr lang="sr-Latn-RS" dirty="0"/>
          </a:p>
          <a:p>
            <a:r>
              <a:rPr lang="sr-Latn-RS" dirty="0" err="1"/>
              <a:t>Angular</a:t>
            </a:r>
            <a:r>
              <a:rPr lang="sr-Latn-RS" dirty="0"/>
              <a:t>/</a:t>
            </a:r>
            <a:r>
              <a:rPr lang="sr-Latn-RS" dirty="0" err="1"/>
              <a:t>React</a:t>
            </a:r>
            <a:r>
              <a:rPr lang="sr-Latn-R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sanitizi</a:t>
            </a:r>
            <a:r>
              <a:rPr lang="sr-Latn-RS" dirty="0"/>
              <a:t>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RS" dirty="0" err="1"/>
              <a:t>outpute</a:t>
            </a:r>
            <a:endParaRPr lang="sr-Latn-RS" dirty="0"/>
          </a:p>
          <a:p>
            <a:pPr marL="457200" lvl="1" indent="0">
              <a:buNone/>
            </a:pPr>
            <a:r>
              <a:rPr lang="sr-Latn-RS" dirty="0" err="1"/>
              <a:t>Sanitizer</a:t>
            </a:r>
            <a:r>
              <a:rPr lang="sr-Latn-RS" dirty="0"/>
              <a:t> mora eksplicitno da se zaobiđe sa nekoliko linija koda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65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4" b="900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Popravka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94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Question mark symbol">
            <a:extLst>
              <a:ext uri="{FF2B5EF4-FFF2-40B4-BE49-F238E27FC236}">
                <a16:creationId xmlns:a16="http://schemas.microsoft.com/office/drawing/2014/main" id="{68D48C21-63DE-54A6-4F84-26181CE53F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r="1981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983F0-6511-B3E4-A3F5-97FDA810B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Pitanja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25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256B7-3281-A337-ED96-E02929854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9637" y="406400"/>
            <a:ext cx="9553151" cy="6045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Sugestije</a:t>
            </a:r>
            <a:r>
              <a:rPr lang="en-US" dirty="0"/>
              <a:t>, </a:t>
            </a:r>
            <a:r>
              <a:rPr lang="sr-Latn-RS" dirty="0"/>
              <a:t>žalbe i pohvale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B617-0CE1-D099-001D-5885A907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00"/>
            <a:ext cx="12192000" cy="6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3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173E-4D91-4C5A-9579-9E05DDBB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 se upoznamo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80239-1094-4F0D-AA15-4BF58CDA2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 descr="A person wearing a blue shirt&#10;&#10;Description automatically generated">
            <a:extLst>
              <a:ext uri="{FF2B5EF4-FFF2-40B4-BE49-F238E27FC236}">
                <a16:creationId xmlns:a16="http://schemas.microsoft.com/office/drawing/2014/main" id="{89F543C4-2E50-4107-AB35-F5809317EB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1981200"/>
            <a:ext cx="2090206" cy="20902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736E8-5A9D-4D8B-B041-07C5B9F8B3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5600" y="2209800"/>
            <a:ext cx="8712313" cy="5539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r-Latn-RS" dirty="0">
                <a:latin typeface="AA Zuehlke Medium"/>
              </a:rPr>
              <a:t>Milan Starčević</a:t>
            </a:r>
          </a:p>
          <a:p>
            <a:r>
              <a:rPr lang="sr-Latn-RS" dirty="0">
                <a:latin typeface="AA Zuehlke Medium"/>
              </a:rPr>
              <a:t>Principal </a:t>
            </a:r>
            <a:r>
              <a:rPr lang="sr-Latn-RS">
                <a:latin typeface="AA Zuehlke Medium"/>
              </a:rPr>
              <a:t>Consultant</a:t>
            </a:r>
            <a:endParaRPr lang="sr-Latn-R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5ACE0-2649-4381-A4CB-1D21C0AC9E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5599" y="2758537"/>
            <a:ext cx="8712313" cy="1107996"/>
          </a:xfrm>
        </p:spPr>
        <p:txBody>
          <a:bodyPr/>
          <a:lstStyle/>
          <a:p>
            <a:endParaRPr lang="en-US" dirty="0"/>
          </a:p>
          <a:p>
            <a:r>
              <a:rPr lang="sr-Latn-RS" dirty="0"/>
              <a:t>U Zuhlke-u od 201</a:t>
            </a:r>
            <a:r>
              <a:rPr lang="en-US" dirty="0"/>
              <a:t>3</a:t>
            </a:r>
            <a:r>
              <a:rPr lang="sr-Latn-RS" dirty="0"/>
              <a:t>.</a:t>
            </a:r>
          </a:p>
          <a:p>
            <a:r>
              <a:rPr lang="en-US" dirty="0"/>
              <a:t>W</a:t>
            </a:r>
            <a:r>
              <a:rPr lang="sr-Latn-RS" dirty="0" err="1"/>
              <a:t>eb</a:t>
            </a:r>
            <a:r>
              <a:rPr lang="sr-Latn-RS" dirty="0"/>
              <a:t> </a:t>
            </a:r>
            <a:r>
              <a:rPr lang="en-US" dirty="0" err="1"/>
              <a:t>aplikacije</a:t>
            </a:r>
            <a:r>
              <a:rPr lang="sr-Latn-RS" dirty="0"/>
              <a:t>, arhitektura, razvoj sigurnog softvera, vođenje tima</a:t>
            </a:r>
            <a:endParaRPr lang="en-US" dirty="0"/>
          </a:p>
          <a:p>
            <a:endParaRPr lang="en-US" dirty="0"/>
          </a:p>
          <a:p>
            <a:r>
              <a:rPr lang="sr-Latn-RS" dirty="0"/>
              <a:t>Prethodno radio u firmama </a:t>
            </a:r>
            <a:r>
              <a:rPr lang="sr-Latn-RS" dirty="0" err="1"/>
              <a:t>Modern</a:t>
            </a:r>
            <a:r>
              <a:rPr lang="sr-Latn-RS" dirty="0"/>
              <a:t> Office i Institutu Mihajlo Pupin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5062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7741A8C-1636-934C-A809-6EAE6572C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126801"/>
            <a:ext cx="7794000" cy="361959"/>
          </a:xfrm>
        </p:spPr>
        <p:txBody>
          <a:bodyPr/>
          <a:lstStyle/>
          <a:p>
            <a:r>
              <a:rPr lang="en-GB" dirty="0"/>
              <a:t>Zühlke Group</a:t>
            </a:r>
          </a:p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4376171-E1A3-1D4D-B79B-DB5D53FB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06400"/>
            <a:ext cx="7794000" cy="670063"/>
          </a:xfrm>
        </p:spPr>
        <p:txBody>
          <a:bodyPr/>
          <a:lstStyle/>
          <a:p>
            <a:r>
              <a:rPr lang="sr-Latn-RS" dirty="0"/>
              <a:t>Ko smo mi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EB0B9D1-0E35-764A-8B9E-26C2A94A8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-6654" r="3039" b="-5628"/>
          <a:stretch/>
        </p:blipFill>
        <p:spPr>
          <a:xfrm>
            <a:off x="364107" y="1789112"/>
            <a:ext cx="6799085" cy="4662488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C97C4963-7C4A-8445-86A6-B223D5CA688C}"/>
              </a:ext>
            </a:extLst>
          </p:cNvPr>
          <p:cNvSpPr/>
          <p:nvPr/>
        </p:nvSpPr>
        <p:spPr>
          <a:xfrm>
            <a:off x="7139604" y="1790690"/>
            <a:ext cx="4645996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en-GB" sz="1400" dirty="0" err="1"/>
              <a:t>Osnovani</a:t>
            </a:r>
            <a:r>
              <a:rPr lang="en-GB" sz="1400" dirty="0"/>
              <a:t> 1968 u </a:t>
            </a:r>
            <a:r>
              <a:rPr lang="sr-Latn-RS" sz="1400" dirty="0"/>
              <a:t>Švajcarskoj</a:t>
            </a:r>
            <a:endParaRPr lang="en-GB" sz="1400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96703E5-18B3-8D4C-968A-2DEB62A058AB}"/>
              </a:ext>
            </a:extLst>
          </p:cNvPr>
          <p:cNvSpPr/>
          <p:nvPr/>
        </p:nvSpPr>
        <p:spPr>
          <a:xfrm>
            <a:off x="7139603" y="2509826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17 </a:t>
            </a:r>
            <a:r>
              <a:rPr lang="sr-Latn-RS" sz="1400" dirty="0"/>
              <a:t>kancelarija</a:t>
            </a:r>
            <a:r>
              <a:rPr lang="en-GB" sz="1400" dirty="0"/>
              <a:t> </a:t>
            </a:r>
            <a:r>
              <a:rPr lang="en-US" sz="1400" dirty="0"/>
              <a:t>u</a:t>
            </a:r>
            <a:r>
              <a:rPr lang="en-GB" sz="1400" dirty="0"/>
              <a:t> 10 </a:t>
            </a:r>
            <a:r>
              <a:rPr lang="sr-Latn-RS" sz="1400" dirty="0"/>
              <a:t>zemalja</a:t>
            </a:r>
            <a:endParaRPr lang="en-GB" sz="1400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2956EBC8-516C-5447-B34C-A68A6941213F}"/>
              </a:ext>
            </a:extLst>
          </p:cNvPr>
          <p:cNvSpPr/>
          <p:nvPr/>
        </p:nvSpPr>
        <p:spPr>
          <a:xfrm>
            <a:off x="7139603" y="3228962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1600 </a:t>
            </a:r>
            <a:r>
              <a:rPr lang="sr-Latn-RS" sz="1400" dirty="0"/>
              <a:t>zaposlenih širom sveta</a:t>
            </a:r>
            <a:endParaRPr lang="en-GB" sz="1400" dirty="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0AE1992-4D1E-1D4E-95F8-AF96176EDE93}"/>
              </a:ext>
            </a:extLst>
          </p:cNvPr>
          <p:cNvSpPr/>
          <p:nvPr/>
        </p:nvSpPr>
        <p:spPr>
          <a:xfrm>
            <a:off x="7139603" y="3948098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sr-Latn-RS" sz="1400" dirty="0"/>
              <a:t>10 000 projekata za različite industrije</a:t>
            </a:r>
            <a:endParaRPr lang="en-GB" sz="1400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93248D-CA2D-744E-A78D-EB4DEF07D4D7}"/>
              </a:ext>
            </a:extLst>
          </p:cNvPr>
          <p:cNvSpPr/>
          <p:nvPr/>
        </p:nvSpPr>
        <p:spPr>
          <a:xfrm>
            <a:off x="7139603" y="4667234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ISO </a:t>
            </a:r>
            <a:r>
              <a:rPr lang="sr-Latn-RS" sz="1400" dirty="0"/>
              <a:t>sertifikacije</a:t>
            </a:r>
            <a:r>
              <a:rPr lang="en-GB" sz="1400" dirty="0"/>
              <a:t>: 9001, 13485, 27001</a:t>
            </a:r>
          </a:p>
        </p:txBody>
      </p:sp>
      <p:pic>
        <p:nvPicPr>
          <p:cNvPr id="20" name="object 9" descr="Diploma roll with solid fill">
            <a:extLst>
              <a:ext uri="{FF2B5EF4-FFF2-40B4-BE49-F238E27FC236}">
                <a16:creationId xmlns:a16="http://schemas.microsoft.com/office/drawing/2014/main" id="{D2CEA645-36C8-DF44-808A-734403CFA8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66654" y="1789113"/>
            <a:ext cx="716033" cy="716033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56D3BD55-5A56-4F4F-8DD8-FFCF2FC7C8E7}"/>
              </a:ext>
            </a:extLst>
          </p:cNvPr>
          <p:cNvSpPr/>
          <p:nvPr/>
        </p:nvSpPr>
        <p:spPr>
          <a:xfrm>
            <a:off x="7408670" y="2589500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591185" h="603885">
                <a:moveTo>
                  <a:pt x="178689" y="111988"/>
                </a:moveTo>
                <a:lnTo>
                  <a:pt x="177914" y="110401"/>
                </a:lnTo>
                <a:lnTo>
                  <a:pt x="165481" y="97688"/>
                </a:lnTo>
                <a:lnTo>
                  <a:pt x="160820" y="97688"/>
                </a:lnTo>
                <a:lnTo>
                  <a:pt x="142163" y="116751"/>
                </a:lnTo>
                <a:lnTo>
                  <a:pt x="142163" y="121513"/>
                </a:lnTo>
                <a:lnTo>
                  <a:pt x="155371" y="135013"/>
                </a:lnTo>
                <a:lnTo>
                  <a:pt x="155371" y="142963"/>
                </a:lnTo>
                <a:lnTo>
                  <a:pt x="167805" y="142963"/>
                </a:lnTo>
                <a:lnTo>
                  <a:pt x="170916" y="139788"/>
                </a:lnTo>
                <a:lnTo>
                  <a:pt x="170916" y="127076"/>
                </a:lnTo>
                <a:lnTo>
                  <a:pt x="178689" y="127076"/>
                </a:lnTo>
                <a:lnTo>
                  <a:pt x="178689" y="111988"/>
                </a:lnTo>
                <a:close/>
              </a:path>
              <a:path w="591185" h="603885">
                <a:moveTo>
                  <a:pt x="590626" y="301205"/>
                </a:moveTo>
                <a:lnTo>
                  <a:pt x="588175" y="270040"/>
                </a:lnTo>
                <a:lnTo>
                  <a:pt x="586867" y="253428"/>
                </a:lnTo>
                <a:lnTo>
                  <a:pt x="586752" y="252564"/>
                </a:lnTo>
                <a:lnTo>
                  <a:pt x="581964" y="232702"/>
                </a:lnTo>
                <a:lnTo>
                  <a:pt x="579488" y="222377"/>
                </a:lnTo>
                <a:lnTo>
                  <a:pt x="575627" y="206375"/>
                </a:lnTo>
                <a:lnTo>
                  <a:pt x="562546" y="174726"/>
                </a:lnTo>
                <a:lnTo>
                  <a:pt x="557999" y="163715"/>
                </a:lnTo>
                <a:lnTo>
                  <a:pt x="557999" y="302996"/>
                </a:lnTo>
                <a:lnTo>
                  <a:pt x="554202" y="350786"/>
                </a:lnTo>
                <a:lnTo>
                  <a:pt x="542251" y="396151"/>
                </a:lnTo>
                <a:lnTo>
                  <a:pt x="522909" y="438061"/>
                </a:lnTo>
                <a:lnTo>
                  <a:pt x="496963" y="475665"/>
                </a:lnTo>
                <a:lnTo>
                  <a:pt x="465188" y="508203"/>
                </a:lnTo>
                <a:lnTo>
                  <a:pt x="428358" y="534860"/>
                </a:lnTo>
                <a:lnTo>
                  <a:pt x="387248" y="554888"/>
                </a:lnTo>
                <a:lnTo>
                  <a:pt x="342633" y="567474"/>
                </a:lnTo>
                <a:lnTo>
                  <a:pt x="295287" y="571842"/>
                </a:lnTo>
                <a:lnTo>
                  <a:pt x="247942" y="567474"/>
                </a:lnTo>
                <a:lnTo>
                  <a:pt x="203314" y="554875"/>
                </a:lnTo>
                <a:lnTo>
                  <a:pt x="162166" y="534835"/>
                </a:lnTo>
                <a:lnTo>
                  <a:pt x="125260" y="508127"/>
                </a:lnTo>
                <a:lnTo>
                  <a:pt x="93357" y="475526"/>
                </a:lnTo>
                <a:lnTo>
                  <a:pt x="67221" y="437819"/>
                </a:lnTo>
                <a:lnTo>
                  <a:pt x="47599" y="395782"/>
                </a:lnTo>
                <a:lnTo>
                  <a:pt x="35293" y="350227"/>
                </a:lnTo>
                <a:lnTo>
                  <a:pt x="31102" y="302996"/>
                </a:lnTo>
                <a:lnTo>
                  <a:pt x="31051" y="301205"/>
                </a:lnTo>
                <a:lnTo>
                  <a:pt x="35280" y="253428"/>
                </a:lnTo>
                <a:lnTo>
                  <a:pt x="47599" y="207822"/>
                </a:lnTo>
                <a:lnTo>
                  <a:pt x="67221" y="165785"/>
                </a:lnTo>
                <a:lnTo>
                  <a:pt x="93357" y="128079"/>
                </a:lnTo>
                <a:lnTo>
                  <a:pt x="125260" y="95478"/>
                </a:lnTo>
                <a:lnTo>
                  <a:pt x="162166" y="68770"/>
                </a:lnTo>
                <a:lnTo>
                  <a:pt x="203314" y="48729"/>
                </a:lnTo>
                <a:lnTo>
                  <a:pt x="247942" y="36144"/>
                </a:lnTo>
                <a:lnTo>
                  <a:pt x="295287" y="31762"/>
                </a:lnTo>
                <a:lnTo>
                  <a:pt x="323405" y="33248"/>
                </a:lnTo>
                <a:lnTo>
                  <a:pt x="376732" y="44831"/>
                </a:lnTo>
                <a:lnTo>
                  <a:pt x="348157" y="79425"/>
                </a:lnTo>
                <a:lnTo>
                  <a:pt x="340309" y="75031"/>
                </a:lnTo>
                <a:lnTo>
                  <a:pt x="324827" y="67106"/>
                </a:lnTo>
                <a:lnTo>
                  <a:pt x="305282" y="59194"/>
                </a:lnTo>
                <a:lnTo>
                  <a:pt x="286740" y="55600"/>
                </a:lnTo>
                <a:lnTo>
                  <a:pt x="269036" y="57861"/>
                </a:lnTo>
                <a:lnTo>
                  <a:pt x="249428" y="63639"/>
                </a:lnTo>
                <a:lnTo>
                  <a:pt x="230987" y="71348"/>
                </a:lnTo>
                <a:lnTo>
                  <a:pt x="216789" y="79425"/>
                </a:lnTo>
                <a:lnTo>
                  <a:pt x="207606" y="89293"/>
                </a:lnTo>
                <a:lnTo>
                  <a:pt x="209791" y="96405"/>
                </a:lnTo>
                <a:lnTo>
                  <a:pt x="217220" y="100977"/>
                </a:lnTo>
                <a:lnTo>
                  <a:pt x="223774" y="103251"/>
                </a:lnTo>
                <a:lnTo>
                  <a:pt x="252539" y="103251"/>
                </a:lnTo>
                <a:lnTo>
                  <a:pt x="257200" y="100863"/>
                </a:lnTo>
                <a:lnTo>
                  <a:pt x="260311" y="96100"/>
                </a:lnTo>
                <a:lnTo>
                  <a:pt x="268859" y="82600"/>
                </a:lnTo>
                <a:lnTo>
                  <a:pt x="270421" y="80213"/>
                </a:lnTo>
                <a:lnTo>
                  <a:pt x="272757" y="79425"/>
                </a:lnTo>
                <a:lnTo>
                  <a:pt x="287515" y="79425"/>
                </a:lnTo>
                <a:lnTo>
                  <a:pt x="271195" y="107226"/>
                </a:lnTo>
                <a:lnTo>
                  <a:pt x="267309" y="114363"/>
                </a:lnTo>
                <a:lnTo>
                  <a:pt x="259537" y="119138"/>
                </a:lnTo>
                <a:lnTo>
                  <a:pt x="226885" y="119138"/>
                </a:lnTo>
                <a:lnTo>
                  <a:pt x="223774" y="119926"/>
                </a:lnTo>
                <a:lnTo>
                  <a:pt x="221449" y="121513"/>
                </a:lnTo>
                <a:lnTo>
                  <a:pt x="202018" y="135013"/>
                </a:lnTo>
                <a:lnTo>
                  <a:pt x="181800" y="135013"/>
                </a:lnTo>
                <a:lnTo>
                  <a:pt x="178689" y="138188"/>
                </a:lnTo>
                <a:lnTo>
                  <a:pt x="178689" y="155663"/>
                </a:lnTo>
                <a:lnTo>
                  <a:pt x="175590" y="158838"/>
                </a:lnTo>
                <a:lnTo>
                  <a:pt x="158483" y="158838"/>
                </a:lnTo>
                <a:lnTo>
                  <a:pt x="153822" y="161226"/>
                </a:lnTo>
                <a:lnTo>
                  <a:pt x="150710" y="165989"/>
                </a:lnTo>
                <a:lnTo>
                  <a:pt x="141376" y="181076"/>
                </a:lnTo>
                <a:lnTo>
                  <a:pt x="139827" y="184264"/>
                </a:lnTo>
                <a:lnTo>
                  <a:pt x="139827" y="195376"/>
                </a:lnTo>
                <a:lnTo>
                  <a:pt x="142938" y="198551"/>
                </a:lnTo>
                <a:lnTo>
                  <a:pt x="177914" y="198551"/>
                </a:lnTo>
                <a:lnTo>
                  <a:pt x="179476" y="197764"/>
                </a:lnTo>
                <a:lnTo>
                  <a:pt x="208229" y="168376"/>
                </a:lnTo>
                <a:lnTo>
                  <a:pt x="212115" y="166789"/>
                </a:lnTo>
                <a:lnTo>
                  <a:pt x="222999" y="166789"/>
                </a:lnTo>
                <a:lnTo>
                  <a:pt x="226110" y="169164"/>
                </a:lnTo>
                <a:lnTo>
                  <a:pt x="226885" y="173139"/>
                </a:lnTo>
                <a:lnTo>
                  <a:pt x="231546" y="193001"/>
                </a:lnTo>
                <a:lnTo>
                  <a:pt x="232333" y="196176"/>
                </a:lnTo>
                <a:lnTo>
                  <a:pt x="235445" y="199351"/>
                </a:lnTo>
                <a:lnTo>
                  <a:pt x="245541" y="199351"/>
                </a:lnTo>
                <a:lnTo>
                  <a:pt x="248653" y="196176"/>
                </a:lnTo>
                <a:lnTo>
                  <a:pt x="248653" y="168376"/>
                </a:lnTo>
                <a:lnTo>
                  <a:pt x="249428" y="166789"/>
                </a:lnTo>
                <a:lnTo>
                  <a:pt x="250990" y="165201"/>
                </a:lnTo>
                <a:lnTo>
                  <a:pt x="256425" y="158838"/>
                </a:lnTo>
                <a:lnTo>
                  <a:pt x="262648" y="177114"/>
                </a:lnTo>
                <a:lnTo>
                  <a:pt x="263423" y="180289"/>
                </a:lnTo>
                <a:lnTo>
                  <a:pt x="266534" y="182676"/>
                </a:lnTo>
                <a:lnTo>
                  <a:pt x="278968" y="182676"/>
                </a:lnTo>
                <a:lnTo>
                  <a:pt x="280530" y="181876"/>
                </a:lnTo>
                <a:lnTo>
                  <a:pt x="286740" y="175526"/>
                </a:lnTo>
                <a:lnTo>
                  <a:pt x="288302" y="174726"/>
                </a:lnTo>
                <a:lnTo>
                  <a:pt x="299961" y="174726"/>
                </a:lnTo>
                <a:lnTo>
                  <a:pt x="303072" y="177901"/>
                </a:lnTo>
                <a:lnTo>
                  <a:pt x="303072" y="195376"/>
                </a:lnTo>
                <a:lnTo>
                  <a:pt x="306171" y="198551"/>
                </a:lnTo>
                <a:lnTo>
                  <a:pt x="344271" y="198551"/>
                </a:lnTo>
                <a:lnTo>
                  <a:pt x="348157" y="204114"/>
                </a:lnTo>
                <a:lnTo>
                  <a:pt x="345821" y="208876"/>
                </a:lnTo>
                <a:lnTo>
                  <a:pt x="343484" y="216027"/>
                </a:lnTo>
                <a:lnTo>
                  <a:pt x="341934" y="220002"/>
                </a:lnTo>
                <a:lnTo>
                  <a:pt x="338823" y="222377"/>
                </a:lnTo>
                <a:lnTo>
                  <a:pt x="334937" y="221589"/>
                </a:lnTo>
                <a:lnTo>
                  <a:pt x="297624" y="215239"/>
                </a:lnTo>
                <a:lnTo>
                  <a:pt x="292188" y="215239"/>
                </a:lnTo>
                <a:lnTo>
                  <a:pt x="260311" y="221589"/>
                </a:lnTo>
                <a:lnTo>
                  <a:pt x="257200" y="222377"/>
                </a:lnTo>
                <a:lnTo>
                  <a:pt x="254876" y="221589"/>
                </a:lnTo>
                <a:lnTo>
                  <a:pt x="251764" y="220789"/>
                </a:lnTo>
                <a:lnTo>
                  <a:pt x="241363" y="216890"/>
                </a:lnTo>
                <a:lnTo>
                  <a:pt x="227469" y="212153"/>
                </a:lnTo>
                <a:lnTo>
                  <a:pt x="213283" y="208178"/>
                </a:lnTo>
                <a:lnTo>
                  <a:pt x="202018" y="206502"/>
                </a:lnTo>
                <a:lnTo>
                  <a:pt x="148412" y="216801"/>
                </a:lnTo>
                <a:lnTo>
                  <a:pt x="120688" y="241249"/>
                </a:lnTo>
                <a:lnTo>
                  <a:pt x="110299" y="270154"/>
                </a:lnTo>
                <a:lnTo>
                  <a:pt x="108737" y="293865"/>
                </a:lnTo>
                <a:lnTo>
                  <a:pt x="111975" y="315950"/>
                </a:lnTo>
                <a:lnTo>
                  <a:pt x="121272" y="333578"/>
                </a:lnTo>
                <a:lnTo>
                  <a:pt x="135953" y="345236"/>
                </a:lnTo>
                <a:lnTo>
                  <a:pt x="155371" y="349453"/>
                </a:lnTo>
                <a:lnTo>
                  <a:pt x="181952" y="350227"/>
                </a:lnTo>
                <a:lnTo>
                  <a:pt x="207060" y="356806"/>
                </a:lnTo>
                <a:lnTo>
                  <a:pt x="225767" y="375589"/>
                </a:lnTo>
                <a:lnTo>
                  <a:pt x="233108" y="412991"/>
                </a:lnTo>
                <a:lnTo>
                  <a:pt x="233108" y="462241"/>
                </a:lnTo>
                <a:lnTo>
                  <a:pt x="233692" y="469226"/>
                </a:lnTo>
                <a:lnTo>
                  <a:pt x="264972" y="515454"/>
                </a:lnTo>
                <a:lnTo>
                  <a:pt x="275856" y="524179"/>
                </a:lnTo>
                <a:lnTo>
                  <a:pt x="307733" y="524179"/>
                </a:lnTo>
                <a:lnTo>
                  <a:pt x="313944" y="521804"/>
                </a:lnTo>
                <a:lnTo>
                  <a:pt x="317842" y="517042"/>
                </a:lnTo>
                <a:lnTo>
                  <a:pt x="340385" y="494004"/>
                </a:lnTo>
                <a:lnTo>
                  <a:pt x="360591" y="452704"/>
                </a:lnTo>
                <a:lnTo>
                  <a:pt x="364477" y="440791"/>
                </a:lnTo>
                <a:lnTo>
                  <a:pt x="364477" y="392341"/>
                </a:lnTo>
                <a:lnTo>
                  <a:pt x="366814" y="385991"/>
                </a:lnTo>
                <a:lnTo>
                  <a:pt x="371475" y="382016"/>
                </a:lnTo>
                <a:lnTo>
                  <a:pt x="415785" y="336753"/>
                </a:lnTo>
                <a:lnTo>
                  <a:pt x="415785" y="330390"/>
                </a:lnTo>
                <a:lnTo>
                  <a:pt x="411899" y="328015"/>
                </a:lnTo>
                <a:lnTo>
                  <a:pt x="404202" y="322999"/>
                </a:lnTo>
                <a:lnTo>
                  <a:pt x="385368" y="308152"/>
                </a:lnTo>
                <a:lnTo>
                  <a:pt x="361721" y="283781"/>
                </a:lnTo>
                <a:lnTo>
                  <a:pt x="339598" y="250177"/>
                </a:lnTo>
                <a:lnTo>
                  <a:pt x="337273" y="244614"/>
                </a:lnTo>
                <a:lnTo>
                  <a:pt x="340385" y="238264"/>
                </a:lnTo>
                <a:lnTo>
                  <a:pt x="349707" y="238264"/>
                </a:lnTo>
                <a:lnTo>
                  <a:pt x="394017" y="297040"/>
                </a:lnTo>
                <a:lnTo>
                  <a:pt x="398843" y="301205"/>
                </a:lnTo>
                <a:lnTo>
                  <a:pt x="404698" y="302996"/>
                </a:lnTo>
                <a:lnTo>
                  <a:pt x="410845" y="302399"/>
                </a:lnTo>
                <a:lnTo>
                  <a:pt x="416560" y="299427"/>
                </a:lnTo>
                <a:lnTo>
                  <a:pt x="442214" y="277177"/>
                </a:lnTo>
                <a:lnTo>
                  <a:pt x="446100" y="274002"/>
                </a:lnTo>
                <a:lnTo>
                  <a:pt x="446100" y="266852"/>
                </a:lnTo>
                <a:lnTo>
                  <a:pt x="441426" y="264477"/>
                </a:lnTo>
                <a:lnTo>
                  <a:pt x="418109" y="250177"/>
                </a:lnTo>
                <a:lnTo>
                  <a:pt x="414997" y="247802"/>
                </a:lnTo>
                <a:lnTo>
                  <a:pt x="413448" y="243827"/>
                </a:lnTo>
                <a:lnTo>
                  <a:pt x="414997" y="239852"/>
                </a:lnTo>
                <a:lnTo>
                  <a:pt x="415785" y="238264"/>
                </a:lnTo>
                <a:lnTo>
                  <a:pt x="418109" y="234289"/>
                </a:lnTo>
                <a:lnTo>
                  <a:pt x="422770" y="232702"/>
                </a:lnTo>
                <a:lnTo>
                  <a:pt x="426669" y="235089"/>
                </a:lnTo>
                <a:lnTo>
                  <a:pt x="454647" y="252564"/>
                </a:lnTo>
                <a:lnTo>
                  <a:pt x="456984" y="254152"/>
                </a:lnTo>
                <a:lnTo>
                  <a:pt x="460082" y="254939"/>
                </a:lnTo>
                <a:lnTo>
                  <a:pt x="477189" y="254939"/>
                </a:lnTo>
                <a:lnTo>
                  <a:pt x="482625" y="258914"/>
                </a:lnTo>
                <a:lnTo>
                  <a:pt x="484962" y="264477"/>
                </a:lnTo>
                <a:lnTo>
                  <a:pt x="507504" y="316890"/>
                </a:lnTo>
                <a:lnTo>
                  <a:pt x="509841" y="322453"/>
                </a:lnTo>
                <a:lnTo>
                  <a:pt x="515277" y="326428"/>
                </a:lnTo>
                <a:lnTo>
                  <a:pt x="528497" y="326428"/>
                </a:lnTo>
                <a:lnTo>
                  <a:pt x="534708" y="320065"/>
                </a:lnTo>
                <a:lnTo>
                  <a:pt x="534708" y="288302"/>
                </a:lnTo>
                <a:lnTo>
                  <a:pt x="535495" y="285915"/>
                </a:lnTo>
                <a:lnTo>
                  <a:pt x="537819" y="284327"/>
                </a:lnTo>
                <a:lnTo>
                  <a:pt x="555701" y="270040"/>
                </a:lnTo>
                <a:lnTo>
                  <a:pt x="556717" y="277914"/>
                </a:lnTo>
                <a:lnTo>
                  <a:pt x="557453" y="286016"/>
                </a:lnTo>
                <a:lnTo>
                  <a:pt x="557885" y="294271"/>
                </a:lnTo>
                <a:lnTo>
                  <a:pt x="557999" y="302996"/>
                </a:lnTo>
                <a:lnTo>
                  <a:pt x="557999" y="163715"/>
                </a:lnTo>
                <a:lnTo>
                  <a:pt x="533717" y="123520"/>
                </a:lnTo>
                <a:lnTo>
                  <a:pt x="504202" y="88353"/>
                </a:lnTo>
                <a:lnTo>
                  <a:pt x="469785" y="58204"/>
                </a:lnTo>
                <a:lnTo>
                  <a:pt x="431088" y="33667"/>
                </a:lnTo>
                <a:lnTo>
                  <a:pt x="388696" y="15379"/>
                </a:lnTo>
                <a:lnTo>
                  <a:pt x="343230" y="3949"/>
                </a:lnTo>
                <a:lnTo>
                  <a:pt x="295287" y="0"/>
                </a:lnTo>
                <a:lnTo>
                  <a:pt x="247357" y="3949"/>
                </a:lnTo>
                <a:lnTo>
                  <a:pt x="201891" y="15379"/>
                </a:lnTo>
                <a:lnTo>
                  <a:pt x="159499" y="33667"/>
                </a:lnTo>
                <a:lnTo>
                  <a:pt x="120802" y="58204"/>
                </a:lnTo>
                <a:lnTo>
                  <a:pt x="86385" y="88353"/>
                </a:lnTo>
                <a:lnTo>
                  <a:pt x="56870" y="123520"/>
                </a:lnTo>
                <a:lnTo>
                  <a:pt x="32854" y="163068"/>
                </a:lnTo>
                <a:lnTo>
                  <a:pt x="14960" y="206375"/>
                </a:lnTo>
                <a:lnTo>
                  <a:pt x="3835" y="252564"/>
                </a:lnTo>
                <a:lnTo>
                  <a:pt x="101" y="299427"/>
                </a:lnTo>
                <a:lnTo>
                  <a:pt x="0" y="302996"/>
                </a:lnTo>
                <a:lnTo>
                  <a:pt x="3771" y="350786"/>
                </a:lnTo>
                <a:lnTo>
                  <a:pt x="14960" y="397243"/>
                </a:lnTo>
                <a:lnTo>
                  <a:pt x="32854" y="440550"/>
                </a:lnTo>
                <a:lnTo>
                  <a:pt x="56870" y="480085"/>
                </a:lnTo>
                <a:lnTo>
                  <a:pt x="86385" y="515251"/>
                </a:lnTo>
                <a:lnTo>
                  <a:pt x="120802" y="545401"/>
                </a:lnTo>
                <a:lnTo>
                  <a:pt x="159499" y="569937"/>
                </a:lnTo>
                <a:lnTo>
                  <a:pt x="201891" y="588225"/>
                </a:lnTo>
                <a:lnTo>
                  <a:pt x="247357" y="599655"/>
                </a:lnTo>
                <a:lnTo>
                  <a:pt x="295287" y="603605"/>
                </a:lnTo>
                <a:lnTo>
                  <a:pt x="343230" y="599655"/>
                </a:lnTo>
                <a:lnTo>
                  <a:pt x="388696" y="588225"/>
                </a:lnTo>
                <a:lnTo>
                  <a:pt x="426681" y="571842"/>
                </a:lnTo>
                <a:lnTo>
                  <a:pt x="469785" y="545401"/>
                </a:lnTo>
                <a:lnTo>
                  <a:pt x="504202" y="515251"/>
                </a:lnTo>
                <a:lnTo>
                  <a:pt x="533717" y="480085"/>
                </a:lnTo>
                <a:lnTo>
                  <a:pt x="557733" y="440550"/>
                </a:lnTo>
                <a:lnTo>
                  <a:pt x="575627" y="397243"/>
                </a:lnTo>
                <a:lnTo>
                  <a:pt x="586816" y="350786"/>
                </a:lnTo>
                <a:lnTo>
                  <a:pt x="590588" y="302996"/>
                </a:lnTo>
                <a:lnTo>
                  <a:pt x="590626" y="30120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lang="en-GB"/>
          </a:p>
        </p:txBody>
      </p:sp>
      <p:pic>
        <p:nvPicPr>
          <p:cNvPr id="22" name="Graphic 39" descr="Group success with solid fill">
            <a:extLst>
              <a:ext uri="{FF2B5EF4-FFF2-40B4-BE49-F238E27FC236}">
                <a16:creationId xmlns:a16="http://schemas.microsoft.com/office/drawing/2014/main" id="{175403DD-A8E5-434A-858A-C9E5528F7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0670" y="3219870"/>
            <a:ext cx="648000" cy="648000"/>
          </a:xfrm>
          <a:prstGeom prst="rect">
            <a:avLst/>
          </a:prstGeom>
        </p:spPr>
      </p:pic>
      <p:pic>
        <p:nvPicPr>
          <p:cNvPr id="23" name="Graphic 40" descr="Handshake with solid fill">
            <a:extLst>
              <a:ext uri="{FF2B5EF4-FFF2-40B4-BE49-F238E27FC236}">
                <a16:creationId xmlns:a16="http://schemas.microsoft.com/office/drawing/2014/main" id="{052C8DC6-097F-AC4E-A21C-387F0920B7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0670" y="3926654"/>
            <a:ext cx="648000" cy="648000"/>
          </a:xfrm>
          <a:prstGeom prst="rect">
            <a:avLst/>
          </a:prstGeom>
        </p:spPr>
      </p:pic>
      <p:pic>
        <p:nvPicPr>
          <p:cNvPr id="24" name="Graphic 41" descr="Ribbon with solid fill">
            <a:extLst>
              <a:ext uri="{FF2B5EF4-FFF2-40B4-BE49-F238E27FC236}">
                <a16:creationId xmlns:a16="http://schemas.microsoft.com/office/drawing/2014/main" id="{C54AFFDA-FB89-CD47-8074-F2562C19B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9916" y="4692513"/>
            <a:ext cx="576000" cy="57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49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 </a:t>
            </a:r>
            <a:r>
              <a:rPr lang="en-GB" dirty="0" err="1"/>
              <a:t>smo</a:t>
            </a:r>
            <a:r>
              <a:rPr lang="en-GB" dirty="0"/>
              <a:t> 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 err="1">
                <a:latin typeface="AA Zuehlke"/>
              </a:rPr>
              <a:t>Osnovana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oktobra</a:t>
            </a:r>
            <a:r>
              <a:rPr lang="en-GB" dirty="0">
                <a:latin typeface="AA Zuehlke"/>
              </a:rPr>
              <a:t> 2013.</a:t>
            </a:r>
          </a:p>
          <a:p>
            <a:r>
              <a:rPr lang="en-GB" dirty="0" err="1">
                <a:latin typeface="AA Zuehlke"/>
              </a:rPr>
              <a:t>Trenutno</a:t>
            </a:r>
            <a:r>
              <a:rPr lang="en-GB" dirty="0">
                <a:latin typeface="AA Zuehlke"/>
              </a:rPr>
              <a:t> 150+ </a:t>
            </a:r>
            <a:r>
              <a:rPr lang="en-GB" dirty="0" err="1">
                <a:latin typeface="AA Zuehlke"/>
              </a:rPr>
              <a:t>inženjera</a:t>
            </a:r>
            <a:endParaRPr lang="en-GB" dirty="0">
              <a:latin typeface="AA Zuehlke"/>
            </a:endParaRPr>
          </a:p>
          <a:p>
            <a:r>
              <a:rPr lang="en-GB" dirty="0">
                <a:latin typeface="AA Zuehlke"/>
              </a:rPr>
              <a:t>5 </a:t>
            </a:r>
            <a:r>
              <a:rPr lang="en-GB" dirty="0" err="1">
                <a:latin typeface="AA Zuehlke"/>
              </a:rPr>
              <a:t>odeljenja</a:t>
            </a:r>
            <a:r>
              <a:rPr lang="en-GB" dirty="0">
                <a:latin typeface="AA Zuehlke"/>
              </a:rPr>
              <a:t> - .NET, Java, Embedded</a:t>
            </a:r>
            <a:r>
              <a:rPr lang="sr-Latn-RS" dirty="0">
                <a:latin typeface="AA Zuehlke"/>
              </a:rPr>
              <a:t>, </a:t>
            </a:r>
            <a:r>
              <a:rPr lang="sr-Latn-RS" dirty="0" err="1">
                <a:latin typeface="AA Zuehlke"/>
              </a:rPr>
              <a:t>DevOps</a:t>
            </a:r>
            <a:r>
              <a:rPr lang="sr-Latn-RS" dirty="0">
                <a:latin typeface="AA Zuehlke"/>
              </a:rPr>
              <a:t>, PM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Ulaganje</a:t>
            </a:r>
            <a:r>
              <a:rPr lang="en-GB" dirty="0">
                <a:latin typeface="AA Zuehlke"/>
              </a:rPr>
              <a:t> u </a:t>
            </a:r>
            <a:r>
              <a:rPr lang="en-GB" dirty="0" err="1">
                <a:latin typeface="AA Zuehlke"/>
              </a:rPr>
              <a:t>profesionalni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razvoj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Plaćena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praksa</a:t>
            </a:r>
            <a:r>
              <a:rPr lang="en-GB" dirty="0">
                <a:latin typeface="AA Zuehlke"/>
              </a:rPr>
              <a:t> (</a:t>
            </a:r>
            <a:r>
              <a:rPr lang="en-GB" dirty="0" err="1">
                <a:latin typeface="AA Zuehlke"/>
              </a:rPr>
              <a:t>povremeno</a:t>
            </a:r>
            <a:r>
              <a:rPr lang="en-GB" dirty="0">
                <a:latin typeface="AA Zuehlke"/>
              </a:rPr>
              <a:t>)</a:t>
            </a:r>
          </a:p>
          <a:p>
            <a:pPr marL="269875" lvl="1" indent="0">
              <a:buNone/>
            </a:pPr>
            <a:r>
              <a:rPr lang="en-GB" dirty="0" err="1">
                <a:latin typeface="AA Zuehlke"/>
              </a:rPr>
              <a:t>Nastavak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kao</a:t>
            </a:r>
            <a:r>
              <a:rPr lang="en-GB" dirty="0">
                <a:latin typeface="AA Zuehlke"/>
              </a:rPr>
              <a:t> junior in</a:t>
            </a:r>
            <a:r>
              <a:rPr lang="sr-Latn-RS" dirty="0" err="1">
                <a:latin typeface="AA Zuehlke"/>
              </a:rPr>
              <a:t>ženjer</a:t>
            </a:r>
            <a:endParaRPr lang="sr-Latn-RS" dirty="0">
              <a:latin typeface="AA Zuehlke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Zuhlke</a:t>
            </a:r>
            <a:r>
              <a:rPr lang="en-GB"/>
              <a:t> Engineering </a:t>
            </a:r>
            <a:r>
              <a:rPr lang="en-GB" err="1"/>
              <a:t>d.o.o</a:t>
            </a:r>
            <a:r>
              <a:rPr lang="en-GB"/>
              <a:t>.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42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3" b="26903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Osnove XSS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0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Upozorenje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r-Latn-RS" b="1" dirty="0"/>
              <a:t>Nemojte da pokušavate ove napade na javnim </a:t>
            </a:r>
            <a:r>
              <a:rPr lang="en-US" b="1" dirty="0" err="1"/>
              <a:t>serverima</a:t>
            </a:r>
            <a:r>
              <a:rPr lang="sr-Latn-RS" b="1" dirty="0"/>
              <a:t>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Prikazane metode za narušavanje informacione sigurnosti su protivzakonite kada se izvršavaju na sistemima koji nisu u vašoj kontroli.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Svaka eventualna aktivnost koja koristi ove metode je isključiva odgovornost te osobe.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73786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F681-80EC-4F49-9758-73B24D9B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237"/>
            <a:ext cx="10515600" cy="12837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Ranjivost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u </a:t>
            </a:r>
            <a:r>
              <a:rPr lang="en-US" dirty="0" err="1"/>
              <a:t>aplikacijama</a:t>
            </a:r>
            <a:r>
              <a:rPr lang="sr-Latn-RS" dirty="0"/>
              <a:t> koje</a:t>
            </a:r>
            <a:r>
              <a:rPr lang="en-U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prikazuju</a:t>
            </a:r>
            <a:r>
              <a:rPr lang="sr-Latn-RS" dirty="0"/>
              <a:t> podatke poslate od strane </a:t>
            </a:r>
            <a:r>
              <a:rPr lang="sr-Latn-RS" b="1" dirty="0">
                <a:solidFill>
                  <a:schemeClr val="accent1"/>
                </a:solidFill>
              </a:rPr>
              <a:t>korisnika</a:t>
            </a:r>
            <a:r>
              <a:rPr lang="sr-Latn-RS" dirty="0"/>
              <a:t> bez pravilne </a:t>
            </a:r>
            <a:r>
              <a:rPr lang="sr-Latn-RS" b="1" dirty="0" err="1">
                <a:solidFill>
                  <a:schemeClr val="accent1"/>
                </a:solidFill>
              </a:rPr>
              <a:t>validacije</a:t>
            </a:r>
            <a:r>
              <a:rPr lang="sr-Latn-RS" dirty="0"/>
              <a:t> tog sadržaja.</a:t>
            </a:r>
            <a:endParaRPr lang="en-US" dirty="0"/>
          </a:p>
          <a:p>
            <a:pPr marL="0" indent="0">
              <a:buNone/>
            </a:pPr>
            <a:r>
              <a:rPr lang="sr-Latn-RS" dirty="0">
                <a:cs typeface="Calibri"/>
              </a:rPr>
              <a:t>XSS je napad na </a:t>
            </a:r>
            <a:r>
              <a:rPr lang="sr-Latn-RS" b="1" dirty="0">
                <a:solidFill>
                  <a:schemeClr val="accent1"/>
                </a:solidFill>
                <a:cs typeface="Calibri"/>
              </a:rPr>
              <a:t>pretraživač</a:t>
            </a:r>
            <a:r>
              <a:rPr lang="sr-Latn-RS" dirty="0">
                <a:cs typeface="Calibri"/>
              </a:rPr>
              <a:t> korisnika - ne na server.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289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284075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stmi\AppData\Local\Templafy\AddIns\PowerPointVsto\cea571a1-1c03-4381-821f-252d2016779a.jpe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72194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8413667629795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666666"/>
        </a:dk2>
        <a:lt2>
          <a:srgbClr val="CCCCCC"/>
        </a:lt2>
        <a:accent1>
          <a:srgbClr val="FF9900"/>
        </a:accent1>
        <a:accent2>
          <a:srgbClr val="CCFF00"/>
        </a:accent2>
        <a:accent3>
          <a:srgbClr val="00CC66"/>
        </a:accent3>
        <a:accent4>
          <a:srgbClr val="66CCFF"/>
        </a:accent4>
        <a:accent5>
          <a:srgbClr val="0099CC"/>
        </a:accent5>
        <a:accent6>
          <a:srgbClr val="CCCCCC"/>
        </a:accent6>
        <a:hlink>
          <a:srgbClr val="0099CC"/>
        </a:hlink>
        <a:folHlink>
          <a:srgbClr val="0099CC"/>
        </a:folHlink>
      </a:clrScheme>
    </a:extraClrScheme>
  </a:extraClrSchemeLst>
  <a:extLst>
    <a:ext uri="{05A4C25C-085E-4340-85A3-A5531E510DB2}">
      <thm15:themeFamily xmlns:thm15="http://schemas.microsoft.com/office/thememl/2012/main" name="Zuehlke_en-uk_20180223(1).potx" id="{FE81361C-F24A-464F-8829-DCD768B1946A}" vid="{81F56144-8DC4-437A-A149-8FE93C80FC2E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BD2680-70D0-4C51-A08B-61BC8374DFE9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documentContentValidatorConfiguration":{"enableDocumentContentValidator":false,"documentContentValidatorVersion":0},"elementsMetadata":[],"slideId":"636746835489847965","enableDocumentContentUpdater":true,"version":"1.0"}]]></TemplafySlideTemplateConfiguration>
</file>

<file path=customXml/item3.xml><?xml version="1.0" encoding="utf-8"?>
<TemplafyFormConfiguration><![CDATA[{"formFields":[{"required":true,"helpTexts":{"prefix":"","postfix":""},"spacing":{},"type":"datePicker","name":"Date","label":"Date","fullyQualifiedName":"Date"},{"dataSource":"PrivacyInformation","displayColumn":"privacyInformation","filter":{"column":"iana","otherFieldName":"Language","fullyQualifiedOtherFieldName":"Language","otherFieldColumn":"iana","formReference":"userProfile","operator":"equals"},"hideIfNoUserInteractionRequired":false,"distinct":true,"required":false,"autoSelectFirstOption":false,"helpTexts":{"prefix":"","postfix":""},"spacing":{},"type":"dropDown","name":"Privacy_Information","label":"Privacy","fullyQualifiedName":"Privacy_Information"},{"required":true,"placeholder":"","lines":0,"helpTexts":{"prefix":"","postfix":""},"spacing":{},"type":"textBox","name":"PresentationTitle","label":"Presentation Title","fullyQualifiedName":"PresentationTitle"}],"formDataEntries":[{"name":"Date","value":"YtQWtUelXUddunZpWFIRAQ=="},{"name":"Privacy_Information","value":"dTZfrWfH8H8YJPdohlLfYw=="},{"name":"PresentationTitle","value":"AK/3Z9cFxGWWDL2MdQhJUu+KxZQUOzOWIZAius5liY8="}]}]]></TemplafyForm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7395802573954873","enableDocumentContentUpdater":true,"version":"1.0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746835490785780","enableDocumentContentUpdater":true,"version":"1.0"}]]></TemplafySlideTemplateConfiguration>
</file>

<file path=customXml/item7.xml><?xml version="1.0" encoding="utf-8"?>
<TemplafyTemplateConfiguration><![CDATA[{"elementsMetadata":[{"type":"shape","id":"359e6543-393c-4522-a6c5-1195870f270c","elementConfiguration":{"binding":"UserProfile.Name","disableUpdates":false,"type":"text"}},{"type":"shape","id":"60c2f554-5593-454c-9918-8078eecf97ec","elementConfiguration":{"binding":"Form.PresentationTitle","disableUpdates":false,"type":"text"}},{"type":"shape","id":"33cc71a9-070c-41bb-a7ea-ff87812ce4af","elementConfiguration":{"binding":"Form.Date","disableUpdates":false,"type":"date"}},{"type":"shape","id":"0924d0a2-dd32-4fe6-9a02-124a31256717","elementConfiguration":{"binding":"Form.Privacy_Information.PrivacyInformation","disableUpdates":false,"type":"text"}},{"type":"shape","id":"41bacecc-eb90-4775-a138-a5a37492f922","elementConfiguration":{"binding":"UserProfile.OFFICE.Company-spelling","disableUpdates":false,"type":"text"}},{"type":"shape","id":"78b9e44a-9dda-473b-8cd6-cc85a6f56a36","elementConfiguration":{"format":"{{DateFormats.CustomD}}","binding":"Form.Date","disableUpdates":false,"type":"date"}}],"transformationConfigurations":[],"templateName":"","templateDescription":"","enableDocumentContentUpdater":true,"version":"1.0"}]]></TemplafyTemplateConfiguration>
</file>

<file path=customXml/item8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067CD289-AAE9-47C2-A22E-4A438035E00B}">
  <ds:schemaRefs/>
</ds:datastoreItem>
</file>

<file path=customXml/itemProps2.xml><?xml version="1.0" encoding="utf-8"?>
<ds:datastoreItem xmlns:ds="http://schemas.openxmlformats.org/officeDocument/2006/customXml" ds:itemID="{368164A7-F89C-43F0-8856-0052CD65B349}">
  <ds:schemaRefs/>
</ds:datastoreItem>
</file>

<file path=customXml/itemProps3.xml><?xml version="1.0" encoding="utf-8"?>
<ds:datastoreItem xmlns:ds="http://schemas.openxmlformats.org/officeDocument/2006/customXml" ds:itemID="{9117BA10-B137-4884-BAD1-8347BA164335}">
  <ds:schemaRefs/>
</ds:datastoreItem>
</file>

<file path=customXml/itemProps4.xml><?xml version="1.0" encoding="utf-8"?>
<ds:datastoreItem xmlns:ds="http://schemas.openxmlformats.org/officeDocument/2006/customXml" ds:itemID="{842D172F-72A1-4859-BC77-2CA436BA65BB}">
  <ds:schemaRefs/>
</ds:datastoreItem>
</file>

<file path=customXml/itemProps5.xml><?xml version="1.0" encoding="utf-8"?>
<ds:datastoreItem xmlns:ds="http://schemas.openxmlformats.org/officeDocument/2006/customXml" ds:itemID="{0AC1D0B4-1DEB-4C0F-978E-5206534EF19E}">
  <ds:schemaRefs/>
</ds:datastoreItem>
</file>

<file path=customXml/itemProps6.xml><?xml version="1.0" encoding="utf-8"?>
<ds:datastoreItem xmlns:ds="http://schemas.openxmlformats.org/officeDocument/2006/customXml" ds:itemID="{AD015CC6-9C14-457F-9E53-5CCE035BD8AD}">
  <ds:schemaRefs/>
</ds:datastoreItem>
</file>

<file path=customXml/itemProps7.xml><?xml version="1.0" encoding="utf-8"?>
<ds:datastoreItem xmlns:ds="http://schemas.openxmlformats.org/officeDocument/2006/customXml" ds:itemID="{25CE08FD-F7B6-4F54-8EBC-75735FE238C3}">
  <ds:schemaRefs/>
</ds:datastoreItem>
</file>

<file path=customXml/itemProps8.xml><?xml version="1.0" encoding="utf-8"?>
<ds:datastoreItem xmlns:ds="http://schemas.openxmlformats.org/officeDocument/2006/customXml" ds:itemID="{696AC032-368E-4ED0-A137-1756B573B50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E5D7AA91</Template>
  <TotalTime>284</TotalTime>
  <Words>880</Words>
  <Application>Microsoft Office PowerPoint</Application>
  <PresentationFormat>Widescreen</PresentationFormat>
  <Paragraphs>173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Courier New</vt:lpstr>
      <vt:lpstr>Arial</vt:lpstr>
      <vt:lpstr>-apple-system</vt:lpstr>
      <vt:lpstr>Calibri</vt:lpstr>
      <vt:lpstr>AA Zuehlke</vt:lpstr>
      <vt:lpstr>AA Zuehlke Medium</vt:lpstr>
      <vt:lpstr>Symbol</vt:lpstr>
      <vt:lpstr>Zuehlke</vt:lpstr>
      <vt:lpstr>Cross-site scripting (XSS)</vt:lpstr>
      <vt:lpstr>PowerPoint Presentation</vt:lpstr>
      <vt:lpstr>PowerPoint Presentation</vt:lpstr>
      <vt:lpstr>Da se upoznamo</vt:lpstr>
      <vt:lpstr>Ko smo mi</vt:lpstr>
      <vt:lpstr>Ko smo mi</vt:lpstr>
      <vt:lpstr>PowerPoint Presentation</vt:lpstr>
      <vt:lpstr>Upozorenje</vt:lpstr>
      <vt:lpstr>XSS</vt:lpstr>
      <vt:lpstr>XSS</vt:lpstr>
      <vt:lpstr>XSS vrste</vt:lpstr>
      <vt:lpstr>Uskladišteni XSS</vt:lpstr>
      <vt:lpstr>PowerPoint Presentation</vt:lpstr>
      <vt:lpstr>Posledice</vt:lpstr>
      <vt:lpstr>PowerPoint Presentation</vt:lpstr>
      <vt:lpstr>Kako narušiti sigurnost sistema pomoću XSSa?</vt:lpstr>
      <vt:lpstr>PowerPoint Presentation</vt:lpstr>
      <vt:lpstr>Server sesija</vt:lpstr>
      <vt:lpstr>Server sesija</vt:lpstr>
      <vt:lpstr>HTML</vt:lpstr>
      <vt:lpstr>JavaScript</vt:lpstr>
      <vt:lpstr>REST zahtevi</vt:lpstr>
      <vt:lpstr>PowerPoint Presentation</vt:lpstr>
      <vt:lpstr>Instrukcije</vt:lpstr>
      <vt:lpstr>Scena zločina</vt:lpstr>
      <vt:lpstr>PowerPoint Presentation</vt:lpstr>
      <vt:lpstr>PowerPoint Presentation</vt:lpstr>
      <vt:lpstr>Zaštita</vt:lpstr>
      <vt:lpstr>Sanitizacija</vt:lpstr>
      <vt:lpstr>Sanitizacija kroz framework</vt:lpstr>
      <vt:lpstr>PowerPoint Presentation</vt:lpstr>
      <vt:lpstr>PowerPoint Presentation</vt:lpstr>
      <vt:lpstr>PowerPoint Presentation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Cross-site scripting (XSS)</dc:title>
  <dc:creator>Starcevic, Milan</dc:creator>
  <dc:description>Template is part of Tempalfy-Zuehlke</dc:description>
  <cp:lastModifiedBy>Starcevic, Milan</cp:lastModifiedBy>
  <cp:revision>54</cp:revision>
  <dcterms:created xsi:type="dcterms:W3CDTF">2022-05-07T14:58:19Z</dcterms:created>
  <dcterms:modified xsi:type="dcterms:W3CDTF">2022-05-11T13:52:40Z</dcterms:modified>
  <cp:category>Date last change: 23-08-2019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2019-10-22T11:00:18.8607773Z</vt:lpwstr>
  </property>
  <property fmtid="{D5CDD505-2E9C-101B-9397-08002B2CF9AE}" pid="3" name="TemplafyTenantId">
    <vt:lpwstr>zuehlke</vt:lpwstr>
  </property>
  <property fmtid="{D5CDD505-2E9C-101B-9397-08002B2CF9AE}" pid="4" name="TemplafyTemplateId">
    <vt:lpwstr>636746835477028291</vt:lpwstr>
  </property>
  <property fmtid="{D5CDD505-2E9C-101B-9397-08002B2CF9AE}" pid="5" name="TemplafyUserProfileId">
    <vt:lpwstr>636789057199466695</vt:lpwstr>
  </property>
  <property fmtid="{D5CDD505-2E9C-101B-9397-08002B2CF9AE}" pid="6" name="TemplafyLanguageCode">
    <vt:lpwstr>en-GB</vt:lpwstr>
  </property>
</Properties>
</file>